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3" r:id="rId1"/>
  </p:sldMasterIdLst>
  <p:notesMasterIdLst>
    <p:notesMasterId r:id="rId53"/>
  </p:notesMasterIdLst>
  <p:handoutMasterIdLst>
    <p:handoutMasterId r:id="rId54"/>
  </p:handoutMasterIdLst>
  <p:sldIdLst>
    <p:sldId id="260" r:id="rId2"/>
    <p:sldId id="320" r:id="rId3"/>
    <p:sldId id="315" r:id="rId4"/>
    <p:sldId id="314" r:id="rId5"/>
    <p:sldId id="316" r:id="rId6"/>
    <p:sldId id="317" r:id="rId7"/>
    <p:sldId id="318" r:id="rId8"/>
    <p:sldId id="319" r:id="rId9"/>
    <p:sldId id="262" r:id="rId10"/>
    <p:sldId id="309" r:id="rId11"/>
    <p:sldId id="312" r:id="rId12"/>
    <p:sldId id="310" r:id="rId13"/>
    <p:sldId id="311" r:id="rId14"/>
    <p:sldId id="308" r:id="rId15"/>
    <p:sldId id="263" r:id="rId16"/>
    <p:sldId id="276" r:id="rId17"/>
    <p:sldId id="313" r:id="rId18"/>
    <p:sldId id="285" r:id="rId19"/>
    <p:sldId id="289" r:id="rId20"/>
    <p:sldId id="286" r:id="rId21"/>
    <p:sldId id="277" r:id="rId22"/>
    <p:sldId id="278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279" r:id="rId40"/>
    <p:sldId id="280" r:id="rId41"/>
    <p:sldId id="281" r:id="rId42"/>
    <p:sldId id="282" r:id="rId43"/>
    <p:sldId id="283" r:id="rId44"/>
    <p:sldId id="287" r:id="rId45"/>
    <p:sldId id="284" r:id="rId46"/>
    <p:sldId id="288" r:id="rId47"/>
    <p:sldId id="266" r:id="rId48"/>
    <p:sldId id="290" r:id="rId49"/>
    <p:sldId id="267" r:id="rId50"/>
    <p:sldId id="271" r:id="rId51"/>
    <p:sldId id="264" r:id="rId52"/>
  </p:sldIdLst>
  <p:sldSz cx="9144000" cy="6858000" type="screen4x3"/>
  <p:notesSz cx="6858000" cy="9144000"/>
  <p:embeddedFontLst>
    <p:embeddedFont>
      <p:font typeface="Tahoma" pitchFamily="34" charset="0"/>
      <p:regular r:id="rId55"/>
      <p:bold r:id="rId56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E0BD"/>
    <a:srgbClr val="F983C1"/>
    <a:srgbClr val="C1BAF8"/>
    <a:srgbClr val="FF6600"/>
    <a:srgbClr val="F8F8F8"/>
    <a:srgbClr val="FFFFD5"/>
    <a:srgbClr val="FFFF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0251" autoAdjust="0"/>
    <p:restoredTop sz="94693" autoAdjust="0"/>
  </p:normalViewPr>
  <p:slideViewPr>
    <p:cSldViewPr>
      <p:cViewPr>
        <p:scale>
          <a:sx n="50" d="100"/>
          <a:sy n="50" d="100"/>
        </p:scale>
        <p:origin x="-2394" y="-6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50"/>
    </p:cViewPr>
  </p:sorterViewPr>
  <p:notesViewPr>
    <p:cSldViewPr>
      <p:cViewPr>
        <p:scale>
          <a:sx n="75" d="100"/>
          <a:sy n="75" d="100"/>
        </p:scale>
        <p:origin x="-2220" y="-2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EFD78-B83B-4CE2-B9FC-1EB30E6BD48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7683B6FD-5B68-4EC6-B7B8-5E38E0C60A23}">
      <dgm:prSet phldrT="[Text]"/>
      <dgm:spPr/>
      <dgm:t>
        <a:bodyPr/>
        <a:lstStyle/>
        <a:p>
          <a:r>
            <a:rPr lang="tr-TR" b="1" dirty="0" smtClean="0">
              <a:solidFill>
                <a:srgbClr val="FF0000"/>
              </a:solidFill>
            </a:rPr>
            <a:t>Data</a:t>
          </a:r>
          <a:endParaRPr lang="tr-TR" b="1" dirty="0">
            <a:solidFill>
              <a:srgbClr val="FF0000"/>
            </a:solidFill>
          </a:endParaRPr>
        </a:p>
      </dgm:t>
    </dgm:pt>
    <dgm:pt modelId="{C10022C7-B393-4A3A-96B6-E40A6CE0B3E7}" type="parTrans" cxnId="{C17A3B67-7FC6-42A4-87EC-6C3799674A47}">
      <dgm:prSet/>
      <dgm:spPr/>
      <dgm:t>
        <a:bodyPr/>
        <a:lstStyle/>
        <a:p>
          <a:endParaRPr lang="tr-TR"/>
        </a:p>
      </dgm:t>
    </dgm:pt>
    <dgm:pt modelId="{04AF5FA9-9FC8-460F-9BA3-CC78B5A38748}" type="sibTrans" cxnId="{C17A3B67-7FC6-42A4-87EC-6C3799674A47}">
      <dgm:prSet/>
      <dgm:spPr/>
      <dgm:t>
        <a:bodyPr/>
        <a:lstStyle/>
        <a:p>
          <a:endParaRPr lang="tr-TR"/>
        </a:p>
      </dgm:t>
    </dgm:pt>
    <dgm:pt modelId="{0E732891-1353-4C7F-895B-CB54604C602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tr-TR" b="1" dirty="0" smtClean="0">
              <a:solidFill>
                <a:schemeClr val="tx1"/>
              </a:solidFill>
            </a:rPr>
            <a:t>Qualitative Data</a:t>
          </a:r>
          <a:endParaRPr lang="tr-TR" b="1" dirty="0">
            <a:solidFill>
              <a:schemeClr val="tx1"/>
            </a:solidFill>
          </a:endParaRPr>
        </a:p>
      </dgm:t>
    </dgm:pt>
    <dgm:pt modelId="{D21E13A4-EED5-4966-9080-72EF58A458CC}" type="parTrans" cxnId="{A8146F20-BD57-4307-8AD9-AA5FD89E0D5A}">
      <dgm:prSet/>
      <dgm:spPr/>
      <dgm:t>
        <a:bodyPr/>
        <a:lstStyle/>
        <a:p>
          <a:endParaRPr lang="tr-TR"/>
        </a:p>
      </dgm:t>
    </dgm:pt>
    <dgm:pt modelId="{CD6DDB7B-5D7B-45B5-954D-3AE7608A5D9E}" type="sibTrans" cxnId="{A8146F20-BD57-4307-8AD9-AA5FD89E0D5A}">
      <dgm:prSet/>
      <dgm:spPr/>
      <dgm:t>
        <a:bodyPr/>
        <a:lstStyle/>
        <a:p>
          <a:endParaRPr lang="tr-TR"/>
        </a:p>
      </dgm:t>
    </dgm:pt>
    <dgm:pt modelId="{91A1F5FA-DABC-4342-8895-053C6C7839E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tr-TR" b="1" dirty="0" smtClean="0">
              <a:solidFill>
                <a:schemeClr val="tx1"/>
              </a:solidFill>
            </a:rPr>
            <a:t>Quantitative Data</a:t>
          </a:r>
          <a:endParaRPr lang="tr-TR" b="1" dirty="0">
            <a:solidFill>
              <a:schemeClr val="tx1"/>
            </a:solidFill>
          </a:endParaRPr>
        </a:p>
      </dgm:t>
    </dgm:pt>
    <dgm:pt modelId="{6490C082-90B3-4D23-808E-204310381478}" type="parTrans" cxnId="{2C9DA539-33C5-45ED-903C-74FCBBEF5F08}">
      <dgm:prSet/>
      <dgm:spPr/>
      <dgm:t>
        <a:bodyPr/>
        <a:lstStyle/>
        <a:p>
          <a:endParaRPr lang="tr-TR"/>
        </a:p>
      </dgm:t>
    </dgm:pt>
    <dgm:pt modelId="{5C32A2ED-8F37-47CB-BB17-B1E9CA83872D}" type="sibTrans" cxnId="{2C9DA539-33C5-45ED-903C-74FCBBEF5F08}">
      <dgm:prSet/>
      <dgm:spPr/>
      <dgm:t>
        <a:bodyPr/>
        <a:lstStyle/>
        <a:p>
          <a:endParaRPr lang="tr-TR"/>
        </a:p>
      </dgm:t>
    </dgm:pt>
    <dgm:pt modelId="{B5A9B3CD-F742-405B-BA75-A8C4E620C96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tr-TR" b="1" dirty="0" smtClean="0">
              <a:solidFill>
                <a:schemeClr val="tx1"/>
              </a:solidFill>
            </a:rPr>
            <a:t>Time Series Data</a:t>
          </a:r>
          <a:endParaRPr lang="tr-TR" b="1" dirty="0">
            <a:solidFill>
              <a:schemeClr val="tx1"/>
            </a:solidFill>
          </a:endParaRPr>
        </a:p>
      </dgm:t>
    </dgm:pt>
    <dgm:pt modelId="{5166A9C4-91ED-41CD-B46F-A530DA52D0BE}" type="parTrans" cxnId="{FDCBBBBD-0917-4177-BBC7-49C12A84BE81}">
      <dgm:prSet/>
      <dgm:spPr/>
      <dgm:t>
        <a:bodyPr/>
        <a:lstStyle/>
        <a:p>
          <a:endParaRPr lang="tr-TR"/>
        </a:p>
      </dgm:t>
    </dgm:pt>
    <dgm:pt modelId="{AD8B6866-1A65-4DD4-91A4-3A5AEB1444E9}" type="sibTrans" cxnId="{FDCBBBBD-0917-4177-BBC7-49C12A84BE81}">
      <dgm:prSet/>
      <dgm:spPr/>
      <dgm:t>
        <a:bodyPr/>
        <a:lstStyle/>
        <a:p>
          <a:endParaRPr lang="tr-TR"/>
        </a:p>
      </dgm:t>
    </dgm:pt>
    <dgm:pt modelId="{2C8AA128-2BF3-48AC-9B16-2819B68E4B15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tr-TR" b="1" dirty="0" smtClean="0">
              <a:solidFill>
                <a:schemeClr val="tx1"/>
              </a:solidFill>
            </a:rPr>
            <a:t>Location Data</a:t>
          </a:r>
          <a:endParaRPr lang="tr-TR" b="1" dirty="0">
            <a:solidFill>
              <a:schemeClr val="tx1"/>
            </a:solidFill>
          </a:endParaRPr>
        </a:p>
      </dgm:t>
    </dgm:pt>
    <dgm:pt modelId="{0A5EB88B-2ED7-49F4-ABC5-9E56C380F6AA}" type="parTrans" cxnId="{C43A138B-93F1-4335-9211-ECA7EA6B0696}">
      <dgm:prSet/>
      <dgm:spPr/>
      <dgm:t>
        <a:bodyPr/>
        <a:lstStyle/>
        <a:p>
          <a:endParaRPr lang="tr-TR"/>
        </a:p>
      </dgm:t>
    </dgm:pt>
    <dgm:pt modelId="{5C257F16-E6AF-4CE0-A777-550E40FC9198}" type="sibTrans" cxnId="{C43A138B-93F1-4335-9211-ECA7EA6B0696}">
      <dgm:prSet/>
      <dgm:spPr/>
      <dgm:t>
        <a:bodyPr/>
        <a:lstStyle/>
        <a:p>
          <a:endParaRPr lang="tr-TR"/>
        </a:p>
      </dgm:t>
    </dgm:pt>
    <dgm:pt modelId="{C51D9412-ACD8-4279-B54B-CAA228FD787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tr-TR" b="1" dirty="0" smtClean="0">
              <a:solidFill>
                <a:schemeClr val="tx2">
                  <a:lumMod val="75000"/>
                </a:schemeClr>
              </a:solidFill>
            </a:rPr>
            <a:t>Categorical</a:t>
          </a:r>
          <a:endParaRPr lang="tr-TR" b="1" dirty="0">
            <a:solidFill>
              <a:schemeClr val="tx2">
                <a:lumMod val="75000"/>
              </a:schemeClr>
            </a:solidFill>
          </a:endParaRPr>
        </a:p>
      </dgm:t>
    </dgm:pt>
    <dgm:pt modelId="{BC9C5258-AE73-4C27-9E98-391FC24F6CC0}" type="parTrans" cxnId="{FF747B63-EF80-4ACB-8807-026200CC636E}">
      <dgm:prSet/>
      <dgm:spPr/>
      <dgm:t>
        <a:bodyPr/>
        <a:lstStyle/>
        <a:p>
          <a:endParaRPr lang="tr-TR"/>
        </a:p>
      </dgm:t>
    </dgm:pt>
    <dgm:pt modelId="{22CA1CD3-E3E3-4AC2-8817-8F81CCEE3FCA}" type="sibTrans" cxnId="{FF747B63-EF80-4ACB-8807-026200CC636E}">
      <dgm:prSet/>
      <dgm:spPr/>
      <dgm:t>
        <a:bodyPr/>
        <a:lstStyle/>
        <a:p>
          <a:endParaRPr lang="tr-TR"/>
        </a:p>
      </dgm:t>
    </dgm:pt>
    <dgm:pt modelId="{8498942A-4950-42D7-902B-E3ACA1A04F63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tr-TR" b="1" dirty="0" smtClean="0">
              <a:solidFill>
                <a:schemeClr val="tx2">
                  <a:lumMod val="75000"/>
                </a:schemeClr>
              </a:solidFill>
            </a:rPr>
            <a:t>Discrete</a:t>
          </a:r>
          <a:endParaRPr lang="tr-TR" b="1" dirty="0">
            <a:solidFill>
              <a:schemeClr val="tx2">
                <a:lumMod val="75000"/>
              </a:schemeClr>
            </a:solidFill>
          </a:endParaRPr>
        </a:p>
      </dgm:t>
    </dgm:pt>
    <dgm:pt modelId="{8FB74A42-57EF-4840-8B41-431FE78993FF}" type="parTrans" cxnId="{2B78DBDA-346F-424C-9895-5629F1870980}">
      <dgm:prSet/>
      <dgm:spPr/>
      <dgm:t>
        <a:bodyPr/>
        <a:lstStyle/>
        <a:p>
          <a:endParaRPr lang="tr-TR"/>
        </a:p>
      </dgm:t>
    </dgm:pt>
    <dgm:pt modelId="{6EC96384-044F-41F3-B564-71DDF4991CBB}" type="sibTrans" cxnId="{2B78DBDA-346F-424C-9895-5629F1870980}">
      <dgm:prSet/>
      <dgm:spPr/>
      <dgm:t>
        <a:bodyPr/>
        <a:lstStyle/>
        <a:p>
          <a:endParaRPr lang="tr-TR"/>
        </a:p>
      </dgm:t>
    </dgm:pt>
    <dgm:pt modelId="{569DF4B6-0116-4C2E-B31D-947BB272859F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tr-TR" b="1" dirty="0" smtClean="0">
              <a:solidFill>
                <a:schemeClr val="tx2">
                  <a:lumMod val="75000"/>
                </a:schemeClr>
              </a:solidFill>
            </a:rPr>
            <a:t>Continuous</a:t>
          </a:r>
          <a:endParaRPr lang="tr-TR" b="1" dirty="0">
            <a:solidFill>
              <a:schemeClr val="tx2">
                <a:lumMod val="75000"/>
              </a:schemeClr>
            </a:solidFill>
          </a:endParaRPr>
        </a:p>
      </dgm:t>
    </dgm:pt>
    <dgm:pt modelId="{6604E232-E7A3-4F7F-AB81-A0CC7B7E71B1}" type="parTrans" cxnId="{F41937F4-6CB8-4A1F-BC3F-29164CD388D1}">
      <dgm:prSet/>
      <dgm:spPr/>
      <dgm:t>
        <a:bodyPr/>
        <a:lstStyle/>
        <a:p>
          <a:endParaRPr lang="tr-TR"/>
        </a:p>
      </dgm:t>
    </dgm:pt>
    <dgm:pt modelId="{187421E4-4580-429F-BDDB-B7FC4A6C2ABF}" type="sibTrans" cxnId="{F41937F4-6CB8-4A1F-BC3F-29164CD388D1}">
      <dgm:prSet/>
      <dgm:spPr/>
      <dgm:t>
        <a:bodyPr/>
        <a:lstStyle/>
        <a:p>
          <a:endParaRPr lang="tr-TR"/>
        </a:p>
      </dgm:t>
    </dgm:pt>
    <dgm:pt modelId="{5F80D96C-57C2-4E01-97EE-CDF195094F0D}" type="pres">
      <dgm:prSet presAssocID="{C2DEFD78-B83B-4CE2-B9FC-1EB30E6BD4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r-TR"/>
        </a:p>
      </dgm:t>
    </dgm:pt>
    <dgm:pt modelId="{77145168-63FB-4C92-BDDA-AF0E78CAD229}" type="pres">
      <dgm:prSet presAssocID="{7683B6FD-5B68-4EC6-B7B8-5E38E0C60A23}" presName="hierRoot1" presStyleCnt="0">
        <dgm:presLayoutVars>
          <dgm:hierBranch val="init"/>
        </dgm:presLayoutVars>
      </dgm:prSet>
      <dgm:spPr/>
    </dgm:pt>
    <dgm:pt modelId="{5C0B149E-1D7F-45DE-8EC4-C3FA1C4744D9}" type="pres">
      <dgm:prSet presAssocID="{7683B6FD-5B68-4EC6-B7B8-5E38E0C60A23}" presName="rootComposite1" presStyleCnt="0"/>
      <dgm:spPr/>
    </dgm:pt>
    <dgm:pt modelId="{D0703244-AB7F-4B21-A2C6-3D5227D6D011}" type="pres">
      <dgm:prSet presAssocID="{7683B6FD-5B68-4EC6-B7B8-5E38E0C60A2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56D71B78-45F0-4C70-BE08-AC9F9F7A6E88}" type="pres">
      <dgm:prSet presAssocID="{7683B6FD-5B68-4EC6-B7B8-5E38E0C60A23}" presName="rootConnector1" presStyleLbl="node1" presStyleIdx="0" presStyleCnt="0"/>
      <dgm:spPr/>
      <dgm:t>
        <a:bodyPr/>
        <a:lstStyle/>
        <a:p>
          <a:endParaRPr lang="tr-TR"/>
        </a:p>
      </dgm:t>
    </dgm:pt>
    <dgm:pt modelId="{3D4B9B07-2C5B-4F47-A2BA-95CA715E5679}" type="pres">
      <dgm:prSet presAssocID="{7683B6FD-5B68-4EC6-B7B8-5E38E0C60A23}" presName="hierChild2" presStyleCnt="0"/>
      <dgm:spPr/>
    </dgm:pt>
    <dgm:pt modelId="{B7B473C7-D9DE-4054-AD15-2E4655B22D1A}" type="pres">
      <dgm:prSet presAssocID="{D21E13A4-EED5-4966-9080-72EF58A458CC}" presName="Name37" presStyleLbl="parChTrans1D2" presStyleIdx="0" presStyleCnt="4"/>
      <dgm:spPr/>
      <dgm:t>
        <a:bodyPr/>
        <a:lstStyle/>
        <a:p>
          <a:endParaRPr lang="tr-TR"/>
        </a:p>
      </dgm:t>
    </dgm:pt>
    <dgm:pt modelId="{7DE2EB23-89FC-4B2E-8D06-FB7374FD87BF}" type="pres">
      <dgm:prSet presAssocID="{0E732891-1353-4C7F-895B-CB54604C602A}" presName="hierRoot2" presStyleCnt="0">
        <dgm:presLayoutVars>
          <dgm:hierBranch val="init"/>
        </dgm:presLayoutVars>
      </dgm:prSet>
      <dgm:spPr/>
    </dgm:pt>
    <dgm:pt modelId="{58BF7003-CCBD-4354-9375-573044EB3B08}" type="pres">
      <dgm:prSet presAssocID="{0E732891-1353-4C7F-895B-CB54604C602A}" presName="rootComposite" presStyleCnt="0"/>
      <dgm:spPr/>
    </dgm:pt>
    <dgm:pt modelId="{8EC11B30-7456-4C26-9389-1C0FCC5FA680}" type="pres">
      <dgm:prSet presAssocID="{0E732891-1353-4C7F-895B-CB54604C602A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FA1C4436-5FDC-47D5-B807-189BE33E7E5A}" type="pres">
      <dgm:prSet presAssocID="{0E732891-1353-4C7F-895B-CB54604C602A}" presName="rootConnector" presStyleLbl="node2" presStyleIdx="0" presStyleCnt="4"/>
      <dgm:spPr/>
      <dgm:t>
        <a:bodyPr/>
        <a:lstStyle/>
        <a:p>
          <a:endParaRPr lang="tr-TR"/>
        </a:p>
      </dgm:t>
    </dgm:pt>
    <dgm:pt modelId="{C3F477F3-38BB-4563-B948-5C03DF31AB03}" type="pres">
      <dgm:prSet presAssocID="{0E732891-1353-4C7F-895B-CB54604C602A}" presName="hierChild4" presStyleCnt="0"/>
      <dgm:spPr/>
    </dgm:pt>
    <dgm:pt modelId="{61C62D40-4CF5-477B-8BC4-F7AC452FDDA5}" type="pres">
      <dgm:prSet presAssocID="{BC9C5258-AE73-4C27-9E98-391FC24F6CC0}" presName="Name37" presStyleLbl="parChTrans1D3" presStyleIdx="0" presStyleCnt="3"/>
      <dgm:spPr/>
      <dgm:t>
        <a:bodyPr/>
        <a:lstStyle/>
        <a:p>
          <a:endParaRPr lang="tr-TR"/>
        </a:p>
      </dgm:t>
    </dgm:pt>
    <dgm:pt modelId="{7E3D8563-0686-412C-97EC-237CA6791788}" type="pres">
      <dgm:prSet presAssocID="{C51D9412-ACD8-4279-B54B-CAA228FD7875}" presName="hierRoot2" presStyleCnt="0">
        <dgm:presLayoutVars>
          <dgm:hierBranch val="init"/>
        </dgm:presLayoutVars>
      </dgm:prSet>
      <dgm:spPr/>
    </dgm:pt>
    <dgm:pt modelId="{5C138CD7-F33D-4959-B027-D5F762B1E179}" type="pres">
      <dgm:prSet presAssocID="{C51D9412-ACD8-4279-B54B-CAA228FD7875}" presName="rootComposite" presStyleCnt="0"/>
      <dgm:spPr/>
    </dgm:pt>
    <dgm:pt modelId="{B686D883-3607-4B2D-9A3C-1E7B16C312FE}" type="pres">
      <dgm:prSet presAssocID="{C51D9412-ACD8-4279-B54B-CAA228FD787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998DE56-CD2C-4312-8588-A40E9915D0B0}" type="pres">
      <dgm:prSet presAssocID="{C51D9412-ACD8-4279-B54B-CAA228FD7875}" presName="rootConnector" presStyleLbl="node3" presStyleIdx="0" presStyleCnt="3"/>
      <dgm:spPr/>
      <dgm:t>
        <a:bodyPr/>
        <a:lstStyle/>
        <a:p>
          <a:endParaRPr lang="tr-TR"/>
        </a:p>
      </dgm:t>
    </dgm:pt>
    <dgm:pt modelId="{BD3651D3-F656-4C27-8FD8-230BD0D79F40}" type="pres">
      <dgm:prSet presAssocID="{C51D9412-ACD8-4279-B54B-CAA228FD7875}" presName="hierChild4" presStyleCnt="0"/>
      <dgm:spPr/>
    </dgm:pt>
    <dgm:pt modelId="{2289F70A-632F-4D09-B664-C10D7F056C21}" type="pres">
      <dgm:prSet presAssocID="{C51D9412-ACD8-4279-B54B-CAA228FD7875}" presName="hierChild5" presStyleCnt="0"/>
      <dgm:spPr/>
    </dgm:pt>
    <dgm:pt modelId="{5C6C15E8-C293-4BCF-9675-46A4FB87FB45}" type="pres">
      <dgm:prSet presAssocID="{0E732891-1353-4C7F-895B-CB54604C602A}" presName="hierChild5" presStyleCnt="0"/>
      <dgm:spPr/>
    </dgm:pt>
    <dgm:pt modelId="{D449EDBB-74E9-4369-805A-A9BA492ABC1F}" type="pres">
      <dgm:prSet presAssocID="{6490C082-90B3-4D23-808E-204310381478}" presName="Name37" presStyleLbl="parChTrans1D2" presStyleIdx="1" presStyleCnt="4"/>
      <dgm:spPr/>
      <dgm:t>
        <a:bodyPr/>
        <a:lstStyle/>
        <a:p>
          <a:endParaRPr lang="tr-TR"/>
        </a:p>
      </dgm:t>
    </dgm:pt>
    <dgm:pt modelId="{24F4E4C2-B3CC-492C-8CC5-A33BC88E87EE}" type="pres">
      <dgm:prSet presAssocID="{91A1F5FA-DABC-4342-8895-053C6C7839E4}" presName="hierRoot2" presStyleCnt="0">
        <dgm:presLayoutVars>
          <dgm:hierBranch val="init"/>
        </dgm:presLayoutVars>
      </dgm:prSet>
      <dgm:spPr/>
    </dgm:pt>
    <dgm:pt modelId="{DD8FC00B-8DCF-4739-A2DF-19B75D2EBDFE}" type="pres">
      <dgm:prSet presAssocID="{91A1F5FA-DABC-4342-8895-053C6C7839E4}" presName="rootComposite" presStyleCnt="0"/>
      <dgm:spPr/>
    </dgm:pt>
    <dgm:pt modelId="{057E8BBA-2500-422A-9343-9BA644DF5327}" type="pres">
      <dgm:prSet presAssocID="{91A1F5FA-DABC-4342-8895-053C6C7839E4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8A14EBD8-21B3-4823-A19A-8F2985255B7B}" type="pres">
      <dgm:prSet presAssocID="{91A1F5FA-DABC-4342-8895-053C6C7839E4}" presName="rootConnector" presStyleLbl="node2" presStyleIdx="1" presStyleCnt="4"/>
      <dgm:spPr/>
      <dgm:t>
        <a:bodyPr/>
        <a:lstStyle/>
        <a:p>
          <a:endParaRPr lang="tr-TR"/>
        </a:p>
      </dgm:t>
    </dgm:pt>
    <dgm:pt modelId="{FB9B4015-0C7D-49A0-86BF-1D3868721176}" type="pres">
      <dgm:prSet presAssocID="{91A1F5FA-DABC-4342-8895-053C6C7839E4}" presName="hierChild4" presStyleCnt="0"/>
      <dgm:spPr/>
    </dgm:pt>
    <dgm:pt modelId="{61EC37EB-7291-4C82-BAEA-6C113BCB9286}" type="pres">
      <dgm:prSet presAssocID="{8FB74A42-57EF-4840-8B41-431FE78993FF}" presName="Name37" presStyleLbl="parChTrans1D3" presStyleIdx="1" presStyleCnt="3"/>
      <dgm:spPr/>
      <dgm:t>
        <a:bodyPr/>
        <a:lstStyle/>
        <a:p>
          <a:endParaRPr lang="tr-TR"/>
        </a:p>
      </dgm:t>
    </dgm:pt>
    <dgm:pt modelId="{438B4794-6E91-4D53-9F86-39BE7EA5AFC0}" type="pres">
      <dgm:prSet presAssocID="{8498942A-4950-42D7-902B-E3ACA1A04F63}" presName="hierRoot2" presStyleCnt="0">
        <dgm:presLayoutVars>
          <dgm:hierBranch val="init"/>
        </dgm:presLayoutVars>
      </dgm:prSet>
      <dgm:spPr/>
    </dgm:pt>
    <dgm:pt modelId="{F4986F3E-9324-401D-8223-8F88F20184B7}" type="pres">
      <dgm:prSet presAssocID="{8498942A-4950-42D7-902B-E3ACA1A04F63}" presName="rootComposite" presStyleCnt="0"/>
      <dgm:spPr/>
    </dgm:pt>
    <dgm:pt modelId="{A0BC7A42-5C5D-4481-B035-C2607182EF28}" type="pres">
      <dgm:prSet presAssocID="{8498942A-4950-42D7-902B-E3ACA1A04F63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26272AEA-B4E7-41CE-9F02-9D7F41855C4D}" type="pres">
      <dgm:prSet presAssocID="{8498942A-4950-42D7-902B-E3ACA1A04F63}" presName="rootConnector" presStyleLbl="node3" presStyleIdx="1" presStyleCnt="3"/>
      <dgm:spPr/>
      <dgm:t>
        <a:bodyPr/>
        <a:lstStyle/>
        <a:p>
          <a:endParaRPr lang="tr-TR"/>
        </a:p>
      </dgm:t>
    </dgm:pt>
    <dgm:pt modelId="{F6B1938F-A598-430B-86DD-F81F34EFE051}" type="pres">
      <dgm:prSet presAssocID="{8498942A-4950-42D7-902B-E3ACA1A04F63}" presName="hierChild4" presStyleCnt="0"/>
      <dgm:spPr/>
    </dgm:pt>
    <dgm:pt modelId="{85DE61A0-98BE-45A5-A9A4-16400E5ED35E}" type="pres">
      <dgm:prSet presAssocID="{8498942A-4950-42D7-902B-E3ACA1A04F63}" presName="hierChild5" presStyleCnt="0"/>
      <dgm:spPr/>
    </dgm:pt>
    <dgm:pt modelId="{85757235-3810-4410-BD69-6687BB290766}" type="pres">
      <dgm:prSet presAssocID="{6604E232-E7A3-4F7F-AB81-A0CC7B7E71B1}" presName="Name37" presStyleLbl="parChTrans1D3" presStyleIdx="2" presStyleCnt="3"/>
      <dgm:spPr/>
      <dgm:t>
        <a:bodyPr/>
        <a:lstStyle/>
        <a:p>
          <a:endParaRPr lang="tr-TR"/>
        </a:p>
      </dgm:t>
    </dgm:pt>
    <dgm:pt modelId="{5C15C604-D870-428F-9C18-11878DD25C46}" type="pres">
      <dgm:prSet presAssocID="{569DF4B6-0116-4C2E-B31D-947BB272859F}" presName="hierRoot2" presStyleCnt="0">
        <dgm:presLayoutVars>
          <dgm:hierBranch val="init"/>
        </dgm:presLayoutVars>
      </dgm:prSet>
      <dgm:spPr/>
    </dgm:pt>
    <dgm:pt modelId="{C0B3830E-2050-406A-AF12-DDB8CE510286}" type="pres">
      <dgm:prSet presAssocID="{569DF4B6-0116-4C2E-B31D-947BB272859F}" presName="rootComposite" presStyleCnt="0"/>
      <dgm:spPr/>
    </dgm:pt>
    <dgm:pt modelId="{AFCA478B-12EC-471E-91A6-E0A20B6EFE4B}" type="pres">
      <dgm:prSet presAssocID="{569DF4B6-0116-4C2E-B31D-947BB272859F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95C274D-9408-4D8C-AF23-82BA18BC938A}" type="pres">
      <dgm:prSet presAssocID="{569DF4B6-0116-4C2E-B31D-947BB272859F}" presName="rootConnector" presStyleLbl="node3" presStyleIdx="2" presStyleCnt="3"/>
      <dgm:spPr/>
      <dgm:t>
        <a:bodyPr/>
        <a:lstStyle/>
        <a:p>
          <a:endParaRPr lang="tr-TR"/>
        </a:p>
      </dgm:t>
    </dgm:pt>
    <dgm:pt modelId="{34B7D8A4-C0EF-4BC6-800D-8F77EDFCAAA0}" type="pres">
      <dgm:prSet presAssocID="{569DF4B6-0116-4C2E-B31D-947BB272859F}" presName="hierChild4" presStyleCnt="0"/>
      <dgm:spPr/>
    </dgm:pt>
    <dgm:pt modelId="{B5632F09-27E3-4392-A971-946301340923}" type="pres">
      <dgm:prSet presAssocID="{569DF4B6-0116-4C2E-B31D-947BB272859F}" presName="hierChild5" presStyleCnt="0"/>
      <dgm:spPr/>
    </dgm:pt>
    <dgm:pt modelId="{7347B762-D92F-45FC-B8AD-7B2D6580BCA9}" type="pres">
      <dgm:prSet presAssocID="{91A1F5FA-DABC-4342-8895-053C6C7839E4}" presName="hierChild5" presStyleCnt="0"/>
      <dgm:spPr/>
    </dgm:pt>
    <dgm:pt modelId="{F452A8FD-845B-4336-AB2A-B7FE6FC7DBF2}" type="pres">
      <dgm:prSet presAssocID="{5166A9C4-91ED-41CD-B46F-A530DA52D0BE}" presName="Name37" presStyleLbl="parChTrans1D2" presStyleIdx="2" presStyleCnt="4"/>
      <dgm:spPr/>
      <dgm:t>
        <a:bodyPr/>
        <a:lstStyle/>
        <a:p>
          <a:endParaRPr lang="tr-TR"/>
        </a:p>
      </dgm:t>
    </dgm:pt>
    <dgm:pt modelId="{D6F30AA5-8DFB-44E6-BC87-F1C84CE1D3FF}" type="pres">
      <dgm:prSet presAssocID="{B5A9B3CD-F742-405B-BA75-A8C4E620C969}" presName="hierRoot2" presStyleCnt="0">
        <dgm:presLayoutVars>
          <dgm:hierBranch val="init"/>
        </dgm:presLayoutVars>
      </dgm:prSet>
      <dgm:spPr/>
    </dgm:pt>
    <dgm:pt modelId="{9AA2B175-E581-4DD8-B607-5E362B69F9B2}" type="pres">
      <dgm:prSet presAssocID="{B5A9B3CD-F742-405B-BA75-A8C4E620C969}" presName="rootComposite" presStyleCnt="0"/>
      <dgm:spPr/>
    </dgm:pt>
    <dgm:pt modelId="{D1039CAB-5370-43CF-A5F1-6E64DB7D6337}" type="pres">
      <dgm:prSet presAssocID="{B5A9B3CD-F742-405B-BA75-A8C4E620C969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42981E7C-ACBD-46E4-9022-55EF8949ADBF}" type="pres">
      <dgm:prSet presAssocID="{B5A9B3CD-F742-405B-BA75-A8C4E620C969}" presName="rootConnector" presStyleLbl="node2" presStyleIdx="2" presStyleCnt="4"/>
      <dgm:spPr/>
      <dgm:t>
        <a:bodyPr/>
        <a:lstStyle/>
        <a:p>
          <a:endParaRPr lang="tr-TR"/>
        </a:p>
      </dgm:t>
    </dgm:pt>
    <dgm:pt modelId="{F96887B1-7EAC-403E-8FF1-29FB83363EC7}" type="pres">
      <dgm:prSet presAssocID="{B5A9B3CD-F742-405B-BA75-A8C4E620C969}" presName="hierChild4" presStyleCnt="0"/>
      <dgm:spPr/>
    </dgm:pt>
    <dgm:pt modelId="{128A8FD6-D829-493C-B62D-21D6CEC30297}" type="pres">
      <dgm:prSet presAssocID="{B5A9B3CD-F742-405B-BA75-A8C4E620C969}" presName="hierChild5" presStyleCnt="0"/>
      <dgm:spPr/>
    </dgm:pt>
    <dgm:pt modelId="{015573BE-8D50-4F85-92BD-17962283122E}" type="pres">
      <dgm:prSet presAssocID="{0A5EB88B-2ED7-49F4-ABC5-9E56C380F6AA}" presName="Name37" presStyleLbl="parChTrans1D2" presStyleIdx="3" presStyleCnt="4"/>
      <dgm:spPr/>
      <dgm:t>
        <a:bodyPr/>
        <a:lstStyle/>
        <a:p>
          <a:endParaRPr lang="tr-TR"/>
        </a:p>
      </dgm:t>
    </dgm:pt>
    <dgm:pt modelId="{DE48D67D-47ED-42EF-A2AC-C4F9C95E904C}" type="pres">
      <dgm:prSet presAssocID="{2C8AA128-2BF3-48AC-9B16-2819B68E4B15}" presName="hierRoot2" presStyleCnt="0">
        <dgm:presLayoutVars>
          <dgm:hierBranch val="init"/>
        </dgm:presLayoutVars>
      </dgm:prSet>
      <dgm:spPr/>
    </dgm:pt>
    <dgm:pt modelId="{0D1D32CB-198D-42BF-A152-51849E2285E0}" type="pres">
      <dgm:prSet presAssocID="{2C8AA128-2BF3-48AC-9B16-2819B68E4B15}" presName="rootComposite" presStyleCnt="0"/>
      <dgm:spPr/>
    </dgm:pt>
    <dgm:pt modelId="{236B0479-5FAB-4627-A352-884565C4F53B}" type="pres">
      <dgm:prSet presAssocID="{2C8AA128-2BF3-48AC-9B16-2819B68E4B15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52A29CA-D28D-471D-8423-5E10107EC703}" type="pres">
      <dgm:prSet presAssocID="{2C8AA128-2BF3-48AC-9B16-2819B68E4B15}" presName="rootConnector" presStyleLbl="node2" presStyleIdx="3" presStyleCnt="4"/>
      <dgm:spPr/>
      <dgm:t>
        <a:bodyPr/>
        <a:lstStyle/>
        <a:p>
          <a:endParaRPr lang="tr-TR"/>
        </a:p>
      </dgm:t>
    </dgm:pt>
    <dgm:pt modelId="{0331B537-8193-42C4-AB7A-9D94488B4164}" type="pres">
      <dgm:prSet presAssocID="{2C8AA128-2BF3-48AC-9B16-2819B68E4B15}" presName="hierChild4" presStyleCnt="0"/>
      <dgm:spPr/>
    </dgm:pt>
    <dgm:pt modelId="{4816CC38-5039-4421-A7EE-14E6EF188E97}" type="pres">
      <dgm:prSet presAssocID="{2C8AA128-2BF3-48AC-9B16-2819B68E4B15}" presName="hierChild5" presStyleCnt="0"/>
      <dgm:spPr/>
    </dgm:pt>
    <dgm:pt modelId="{3200A59A-B209-4740-9B63-B331FBAB72E6}" type="pres">
      <dgm:prSet presAssocID="{7683B6FD-5B68-4EC6-B7B8-5E38E0C60A23}" presName="hierChild3" presStyleCnt="0"/>
      <dgm:spPr/>
    </dgm:pt>
  </dgm:ptLst>
  <dgm:cxnLst>
    <dgm:cxn modelId="{2B78DBDA-346F-424C-9895-5629F1870980}" srcId="{91A1F5FA-DABC-4342-8895-053C6C7839E4}" destId="{8498942A-4950-42D7-902B-E3ACA1A04F63}" srcOrd="0" destOrd="0" parTransId="{8FB74A42-57EF-4840-8B41-431FE78993FF}" sibTransId="{6EC96384-044F-41F3-B564-71DDF4991CBB}"/>
    <dgm:cxn modelId="{3BAFDB51-B083-46D4-8F18-FBB6F07A75DA}" type="presOf" srcId="{91A1F5FA-DABC-4342-8895-053C6C7839E4}" destId="{057E8BBA-2500-422A-9343-9BA644DF5327}" srcOrd="0" destOrd="0" presId="urn:microsoft.com/office/officeart/2005/8/layout/orgChart1"/>
    <dgm:cxn modelId="{D1C26EAF-D291-4229-A319-A114CE957B10}" type="presOf" srcId="{6604E232-E7A3-4F7F-AB81-A0CC7B7E71B1}" destId="{85757235-3810-4410-BD69-6687BB290766}" srcOrd="0" destOrd="0" presId="urn:microsoft.com/office/officeart/2005/8/layout/orgChart1"/>
    <dgm:cxn modelId="{CC72BCD5-938A-41CE-9A10-77D88B3AA8FB}" type="presOf" srcId="{569DF4B6-0116-4C2E-B31D-947BB272859F}" destId="{395C274D-9408-4D8C-AF23-82BA18BC938A}" srcOrd="1" destOrd="0" presId="urn:microsoft.com/office/officeart/2005/8/layout/orgChart1"/>
    <dgm:cxn modelId="{27589632-BA96-4ABD-94F6-7996B749FB23}" type="presOf" srcId="{2C8AA128-2BF3-48AC-9B16-2819B68E4B15}" destId="{236B0479-5FAB-4627-A352-884565C4F53B}" srcOrd="0" destOrd="0" presId="urn:microsoft.com/office/officeart/2005/8/layout/orgChart1"/>
    <dgm:cxn modelId="{B7A9EC0E-C962-41F3-9D19-2FCAF848E923}" type="presOf" srcId="{7683B6FD-5B68-4EC6-B7B8-5E38E0C60A23}" destId="{56D71B78-45F0-4C70-BE08-AC9F9F7A6E88}" srcOrd="1" destOrd="0" presId="urn:microsoft.com/office/officeart/2005/8/layout/orgChart1"/>
    <dgm:cxn modelId="{287E23BC-C6D4-4748-84CC-3C9973A14AD0}" type="presOf" srcId="{8498942A-4950-42D7-902B-E3ACA1A04F63}" destId="{A0BC7A42-5C5D-4481-B035-C2607182EF28}" srcOrd="0" destOrd="0" presId="urn:microsoft.com/office/officeart/2005/8/layout/orgChart1"/>
    <dgm:cxn modelId="{63856369-919C-4734-B7FB-C9FC5FFE1773}" type="presOf" srcId="{C51D9412-ACD8-4279-B54B-CAA228FD7875}" destId="{B998DE56-CD2C-4312-8588-A40E9915D0B0}" srcOrd="1" destOrd="0" presId="urn:microsoft.com/office/officeart/2005/8/layout/orgChart1"/>
    <dgm:cxn modelId="{0A67A0FC-2E6E-4674-86CA-BBD66D29C5CD}" type="presOf" srcId="{C2DEFD78-B83B-4CE2-B9FC-1EB30E6BD488}" destId="{5F80D96C-57C2-4E01-97EE-CDF195094F0D}" srcOrd="0" destOrd="0" presId="urn:microsoft.com/office/officeart/2005/8/layout/orgChart1"/>
    <dgm:cxn modelId="{F41937F4-6CB8-4A1F-BC3F-29164CD388D1}" srcId="{91A1F5FA-DABC-4342-8895-053C6C7839E4}" destId="{569DF4B6-0116-4C2E-B31D-947BB272859F}" srcOrd="1" destOrd="0" parTransId="{6604E232-E7A3-4F7F-AB81-A0CC7B7E71B1}" sibTransId="{187421E4-4580-429F-BDDB-B7FC4A6C2ABF}"/>
    <dgm:cxn modelId="{A87A9AA8-146F-4101-9266-C58A4A88AF5F}" type="presOf" srcId="{0A5EB88B-2ED7-49F4-ABC5-9E56C380F6AA}" destId="{015573BE-8D50-4F85-92BD-17962283122E}" srcOrd="0" destOrd="0" presId="urn:microsoft.com/office/officeart/2005/8/layout/orgChart1"/>
    <dgm:cxn modelId="{FF747B63-EF80-4ACB-8807-026200CC636E}" srcId="{0E732891-1353-4C7F-895B-CB54604C602A}" destId="{C51D9412-ACD8-4279-B54B-CAA228FD7875}" srcOrd="0" destOrd="0" parTransId="{BC9C5258-AE73-4C27-9E98-391FC24F6CC0}" sibTransId="{22CA1CD3-E3E3-4AC2-8817-8F81CCEE3FCA}"/>
    <dgm:cxn modelId="{877C28D5-00B3-4DC3-9704-6A8DF37E64BC}" type="presOf" srcId="{BC9C5258-AE73-4C27-9E98-391FC24F6CC0}" destId="{61C62D40-4CF5-477B-8BC4-F7AC452FDDA5}" srcOrd="0" destOrd="0" presId="urn:microsoft.com/office/officeart/2005/8/layout/orgChart1"/>
    <dgm:cxn modelId="{C43A138B-93F1-4335-9211-ECA7EA6B0696}" srcId="{7683B6FD-5B68-4EC6-B7B8-5E38E0C60A23}" destId="{2C8AA128-2BF3-48AC-9B16-2819B68E4B15}" srcOrd="3" destOrd="0" parTransId="{0A5EB88B-2ED7-49F4-ABC5-9E56C380F6AA}" sibTransId="{5C257F16-E6AF-4CE0-A777-550E40FC9198}"/>
    <dgm:cxn modelId="{AB2F9DBE-35C6-41F1-A2FB-A2C94C6552FE}" type="presOf" srcId="{5166A9C4-91ED-41CD-B46F-A530DA52D0BE}" destId="{F452A8FD-845B-4336-AB2A-B7FE6FC7DBF2}" srcOrd="0" destOrd="0" presId="urn:microsoft.com/office/officeart/2005/8/layout/orgChart1"/>
    <dgm:cxn modelId="{942D4124-95F1-43ED-8901-C5743F67C2B5}" type="presOf" srcId="{7683B6FD-5B68-4EC6-B7B8-5E38E0C60A23}" destId="{D0703244-AB7F-4B21-A2C6-3D5227D6D011}" srcOrd="0" destOrd="0" presId="urn:microsoft.com/office/officeart/2005/8/layout/orgChart1"/>
    <dgm:cxn modelId="{4B18FFD5-8729-4615-943A-0710A2C58D53}" type="presOf" srcId="{0E732891-1353-4C7F-895B-CB54604C602A}" destId="{8EC11B30-7456-4C26-9389-1C0FCC5FA680}" srcOrd="0" destOrd="0" presId="urn:microsoft.com/office/officeart/2005/8/layout/orgChart1"/>
    <dgm:cxn modelId="{8C43D98A-9929-4006-A1C1-BEA76260B832}" type="presOf" srcId="{D21E13A4-EED5-4966-9080-72EF58A458CC}" destId="{B7B473C7-D9DE-4054-AD15-2E4655B22D1A}" srcOrd="0" destOrd="0" presId="urn:microsoft.com/office/officeart/2005/8/layout/orgChart1"/>
    <dgm:cxn modelId="{21A787CA-611A-425F-BE4C-40FAB20F75DA}" type="presOf" srcId="{8498942A-4950-42D7-902B-E3ACA1A04F63}" destId="{26272AEA-B4E7-41CE-9F02-9D7F41855C4D}" srcOrd="1" destOrd="0" presId="urn:microsoft.com/office/officeart/2005/8/layout/orgChart1"/>
    <dgm:cxn modelId="{14A4C73E-C4E6-4A55-B4F7-D87FA8FBC2C3}" type="presOf" srcId="{8FB74A42-57EF-4840-8B41-431FE78993FF}" destId="{61EC37EB-7291-4C82-BAEA-6C113BCB9286}" srcOrd="0" destOrd="0" presId="urn:microsoft.com/office/officeart/2005/8/layout/orgChart1"/>
    <dgm:cxn modelId="{6756024A-A69D-4A95-BDC2-FB9EAB850ABC}" type="presOf" srcId="{91A1F5FA-DABC-4342-8895-053C6C7839E4}" destId="{8A14EBD8-21B3-4823-A19A-8F2985255B7B}" srcOrd="1" destOrd="0" presId="urn:microsoft.com/office/officeart/2005/8/layout/orgChart1"/>
    <dgm:cxn modelId="{614B7741-9BAA-4C00-BF0A-76B7887CD4CB}" type="presOf" srcId="{0E732891-1353-4C7F-895B-CB54604C602A}" destId="{FA1C4436-5FDC-47D5-B807-189BE33E7E5A}" srcOrd="1" destOrd="0" presId="urn:microsoft.com/office/officeart/2005/8/layout/orgChart1"/>
    <dgm:cxn modelId="{A8146F20-BD57-4307-8AD9-AA5FD89E0D5A}" srcId="{7683B6FD-5B68-4EC6-B7B8-5E38E0C60A23}" destId="{0E732891-1353-4C7F-895B-CB54604C602A}" srcOrd="0" destOrd="0" parTransId="{D21E13A4-EED5-4966-9080-72EF58A458CC}" sibTransId="{CD6DDB7B-5D7B-45B5-954D-3AE7608A5D9E}"/>
    <dgm:cxn modelId="{2C9DA539-33C5-45ED-903C-74FCBBEF5F08}" srcId="{7683B6FD-5B68-4EC6-B7B8-5E38E0C60A23}" destId="{91A1F5FA-DABC-4342-8895-053C6C7839E4}" srcOrd="1" destOrd="0" parTransId="{6490C082-90B3-4D23-808E-204310381478}" sibTransId="{5C32A2ED-8F37-47CB-BB17-B1E9CA83872D}"/>
    <dgm:cxn modelId="{C17A3B67-7FC6-42A4-87EC-6C3799674A47}" srcId="{C2DEFD78-B83B-4CE2-B9FC-1EB30E6BD488}" destId="{7683B6FD-5B68-4EC6-B7B8-5E38E0C60A23}" srcOrd="0" destOrd="0" parTransId="{C10022C7-B393-4A3A-96B6-E40A6CE0B3E7}" sibTransId="{04AF5FA9-9FC8-460F-9BA3-CC78B5A38748}"/>
    <dgm:cxn modelId="{7345AD07-7BB9-4C2A-988F-BCAA7B526688}" type="presOf" srcId="{B5A9B3CD-F742-405B-BA75-A8C4E620C969}" destId="{D1039CAB-5370-43CF-A5F1-6E64DB7D6337}" srcOrd="0" destOrd="0" presId="urn:microsoft.com/office/officeart/2005/8/layout/orgChart1"/>
    <dgm:cxn modelId="{FDCBBBBD-0917-4177-BBC7-49C12A84BE81}" srcId="{7683B6FD-5B68-4EC6-B7B8-5E38E0C60A23}" destId="{B5A9B3CD-F742-405B-BA75-A8C4E620C969}" srcOrd="2" destOrd="0" parTransId="{5166A9C4-91ED-41CD-B46F-A530DA52D0BE}" sibTransId="{AD8B6866-1A65-4DD4-91A4-3A5AEB1444E9}"/>
    <dgm:cxn modelId="{9EE7CDEC-87B0-41B5-B28C-DC5565D437AE}" type="presOf" srcId="{B5A9B3CD-F742-405B-BA75-A8C4E620C969}" destId="{42981E7C-ACBD-46E4-9022-55EF8949ADBF}" srcOrd="1" destOrd="0" presId="urn:microsoft.com/office/officeart/2005/8/layout/orgChart1"/>
    <dgm:cxn modelId="{673523DD-7959-4192-A872-2E6A3FFC6A60}" type="presOf" srcId="{6490C082-90B3-4D23-808E-204310381478}" destId="{D449EDBB-74E9-4369-805A-A9BA492ABC1F}" srcOrd="0" destOrd="0" presId="urn:microsoft.com/office/officeart/2005/8/layout/orgChart1"/>
    <dgm:cxn modelId="{8FDE4FF1-897A-4288-B947-D14DA5AF4B80}" type="presOf" srcId="{569DF4B6-0116-4C2E-B31D-947BB272859F}" destId="{AFCA478B-12EC-471E-91A6-E0A20B6EFE4B}" srcOrd="0" destOrd="0" presId="urn:microsoft.com/office/officeart/2005/8/layout/orgChart1"/>
    <dgm:cxn modelId="{3C2F6B9B-392D-4765-828F-AEBA986CF854}" type="presOf" srcId="{2C8AA128-2BF3-48AC-9B16-2819B68E4B15}" destId="{B52A29CA-D28D-471D-8423-5E10107EC703}" srcOrd="1" destOrd="0" presId="urn:microsoft.com/office/officeart/2005/8/layout/orgChart1"/>
    <dgm:cxn modelId="{ED58AF08-B9AB-4931-822D-9EDC7024A850}" type="presOf" srcId="{C51D9412-ACD8-4279-B54B-CAA228FD7875}" destId="{B686D883-3607-4B2D-9A3C-1E7B16C312FE}" srcOrd="0" destOrd="0" presId="urn:microsoft.com/office/officeart/2005/8/layout/orgChart1"/>
    <dgm:cxn modelId="{87688A05-9071-48A9-AF5F-FD1D2878B6E9}" type="presParOf" srcId="{5F80D96C-57C2-4E01-97EE-CDF195094F0D}" destId="{77145168-63FB-4C92-BDDA-AF0E78CAD229}" srcOrd="0" destOrd="0" presId="urn:microsoft.com/office/officeart/2005/8/layout/orgChart1"/>
    <dgm:cxn modelId="{EF56FA8A-E57C-4B02-AA35-7C03DDE5743B}" type="presParOf" srcId="{77145168-63FB-4C92-BDDA-AF0E78CAD229}" destId="{5C0B149E-1D7F-45DE-8EC4-C3FA1C4744D9}" srcOrd="0" destOrd="0" presId="urn:microsoft.com/office/officeart/2005/8/layout/orgChart1"/>
    <dgm:cxn modelId="{6226BA5A-A270-43EB-9C3E-8716C37AE2E1}" type="presParOf" srcId="{5C0B149E-1D7F-45DE-8EC4-C3FA1C4744D9}" destId="{D0703244-AB7F-4B21-A2C6-3D5227D6D011}" srcOrd="0" destOrd="0" presId="urn:microsoft.com/office/officeart/2005/8/layout/orgChart1"/>
    <dgm:cxn modelId="{BCE2819B-5666-431C-B543-78984AC9E284}" type="presParOf" srcId="{5C0B149E-1D7F-45DE-8EC4-C3FA1C4744D9}" destId="{56D71B78-45F0-4C70-BE08-AC9F9F7A6E88}" srcOrd="1" destOrd="0" presId="urn:microsoft.com/office/officeart/2005/8/layout/orgChart1"/>
    <dgm:cxn modelId="{7ED6DC63-9671-4C1A-A984-28E4E7C3F874}" type="presParOf" srcId="{77145168-63FB-4C92-BDDA-AF0E78CAD229}" destId="{3D4B9B07-2C5B-4F47-A2BA-95CA715E5679}" srcOrd="1" destOrd="0" presId="urn:microsoft.com/office/officeart/2005/8/layout/orgChart1"/>
    <dgm:cxn modelId="{0F00DD11-B685-474D-ACF9-59C656EF91E3}" type="presParOf" srcId="{3D4B9B07-2C5B-4F47-A2BA-95CA715E5679}" destId="{B7B473C7-D9DE-4054-AD15-2E4655B22D1A}" srcOrd="0" destOrd="0" presId="urn:microsoft.com/office/officeart/2005/8/layout/orgChart1"/>
    <dgm:cxn modelId="{0278702A-9193-4B32-8349-6F50C072ADDE}" type="presParOf" srcId="{3D4B9B07-2C5B-4F47-A2BA-95CA715E5679}" destId="{7DE2EB23-89FC-4B2E-8D06-FB7374FD87BF}" srcOrd="1" destOrd="0" presId="urn:microsoft.com/office/officeart/2005/8/layout/orgChart1"/>
    <dgm:cxn modelId="{2A6515A7-FB1C-4C3C-A0E6-81130D05603E}" type="presParOf" srcId="{7DE2EB23-89FC-4B2E-8D06-FB7374FD87BF}" destId="{58BF7003-CCBD-4354-9375-573044EB3B08}" srcOrd="0" destOrd="0" presId="urn:microsoft.com/office/officeart/2005/8/layout/orgChart1"/>
    <dgm:cxn modelId="{6AA9132A-B2BF-4BF6-AFF7-CF5D83F5FB4F}" type="presParOf" srcId="{58BF7003-CCBD-4354-9375-573044EB3B08}" destId="{8EC11B30-7456-4C26-9389-1C0FCC5FA680}" srcOrd="0" destOrd="0" presId="urn:microsoft.com/office/officeart/2005/8/layout/orgChart1"/>
    <dgm:cxn modelId="{77B3BF0F-FBBB-45B5-9813-AF2FE9FE816F}" type="presParOf" srcId="{58BF7003-CCBD-4354-9375-573044EB3B08}" destId="{FA1C4436-5FDC-47D5-B807-189BE33E7E5A}" srcOrd="1" destOrd="0" presId="urn:microsoft.com/office/officeart/2005/8/layout/orgChart1"/>
    <dgm:cxn modelId="{F0693FB5-99CC-4ED7-9138-DC8CEDA81DFB}" type="presParOf" srcId="{7DE2EB23-89FC-4B2E-8D06-FB7374FD87BF}" destId="{C3F477F3-38BB-4563-B948-5C03DF31AB03}" srcOrd="1" destOrd="0" presId="urn:microsoft.com/office/officeart/2005/8/layout/orgChart1"/>
    <dgm:cxn modelId="{CE8AAF8C-0C32-4AF6-BBB1-0615BBE6E1FF}" type="presParOf" srcId="{C3F477F3-38BB-4563-B948-5C03DF31AB03}" destId="{61C62D40-4CF5-477B-8BC4-F7AC452FDDA5}" srcOrd="0" destOrd="0" presId="urn:microsoft.com/office/officeart/2005/8/layout/orgChart1"/>
    <dgm:cxn modelId="{45420CD2-6813-4BB7-A4DB-822CDD56DDEA}" type="presParOf" srcId="{C3F477F3-38BB-4563-B948-5C03DF31AB03}" destId="{7E3D8563-0686-412C-97EC-237CA6791788}" srcOrd="1" destOrd="0" presId="urn:microsoft.com/office/officeart/2005/8/layout/orgChart1"/>
    <dgm:cxn modelId="{9D9D16A5-D3EC-45D9-8350-4940FFC52837}" type="presParOf" srcId="{7E3D8563-0686-412C-97EC-237CA6791788}" destId="{5C138CD7-F33D-4959-B027-D5F762B1E179}" srcOrd="0" destOrd="0" presId="urn:microsoft.com/office/officeart/2005/8/layout/orgChart1"/>
    <dgm:cxn modelId="{31423D4E-17D6-44F9-912F-5A3FD0131C83}" type="presParOf" srcId="{5C138CD7-F33D-4959-B027-D5F762B1E179}" destId="{B686D883-3607-4B2D-9A3C-1E7B16C312FE}" srcOrd="0" destOrd="0" presId="urn:microsoft.com/office/officeart/2005/8/layout/orgChart1"/>
    <dgm:cxn modelId="{14850578-A24A-474E-AC47-700184FDBE67}" type="presParOf" srcId="{5C138CD7-F33D-4959-B027-D5F762B1E179}" destId="{B998DE56-CD2C-4312-8588-A40E9915D0B0}" srcOrd="1" destOrd="0" presId="urn:microsoft.com/office/officeart/2005/8/layout/orgChart1"/>
    <dgm:cxn modelId="{BB7AF1F2-6702-4B97-B8BD-CF8A5BF09041}" type="presParOf" srcId="{7E3D8563-0686-412C-97EC-237CA6791788}" destId="{BD3651D3-F656-4C27-8FD8-230BD0D79F40}" srcOrd="1" destOrd="0" presId="urn:microsoft.com/office/officeart/2005/8/layout/orgChart1"/>
    <dgm:cxn modelId="{9EDE96AE-1BC5-4C0C-AE93-4667CB1B4BAC}" type="presParOf" srcId="{7E3D8563-0686-412C-97EC-237CA6791788}" destId="{2289F70A-632F-4D09-B664-C10D7F056C21}" srcOrd="2" destOrd="0" presId="urn:microsoft.com/office/officeart/2005/8/layout/orgChart1"/>
    <dgm:cxn modelId="{B12EC0A4-6964-4D0D-AAAF-AAB139E1671A}" type="presParOf" srcId="{7DE2EB23-89FC-4B2E-8D06-FB7374FD87BF}" destId="{5C6C15E8-C293-4BCF-9675-46A4FB87FB45}" srcOrd="2" destOrd="0" presId="urn:microsoft.com/office/officeart/2005/8/layout/orgChart1"/>
    <dgm:cxn modelId="{ECF82F9F-F1AB-427F-A741-A2BC6123C095}" type="presParOf" srcId="{3D4B9B07-2C5B-4F47-A2BA-95CA715E5679}" destId="{D449EDBB-74E9-4369-805A-A9BA492ABC1F}" srcOrd="2" destOrd="0" presId="urn:microsoft.com/office/officeart/2005/8/layout/orgChart1"/>
    <dgm:cxn modelId="{D76189E9-FAD2-4E8D-B150-8B063703FF82}" type="presParOf" srcId="{3D4B9B07-2C5B-4F47-A2BA-95CA715E5679}" destId="{24F4E4C2-B3CC-492C-8CC5-A33BC88E87EE}" srcOrd="3" destOrd="0" presId="urn:microsoft.com/office/officeart/2005/8/layout/orgChart1"/>
    <dgm:cxn modelId="{85682102-91BE-4E96-85A8-E03C13CA0755}" type="presParOf" srcId="{24F4E4C2-B3CC-492C-8CC5-A33BC88E87EE}" destId="{DD8FC00B-8DCF-4739-A2DF-19B75D2EBDFE}" srcOrd="0" destOrd="0" presId="urn:microsoft.com/office/officeart/2005/8/layout/orgChart1"/>
    <dgm:cxn modelId="{DB1B0175-0645-44D1-9CD3-34A30D618D0A}" type="presParOf" srcId="{DD8FC00B-8DCF-4739-A2DF-19B75D2EBDFE}" destId="{057E8BBA-2500-422A-9343-9BA644DF5327}" srcOrd="0" destOrd="0" presId="urn:microsoft.com/office/officeart/2005/8/layout/orgChart1"/>
    <dgm:cxn modelId="{C1A9639D-6357-4C56-95B8-47910D901E71}" type="presParOf" srcId="{DD8FC00B-8DCF-4739-A2DF-19B75D2EBDFE}" destId="{8A14EBD8-21B3-4823-A19A-8F2985255B7B}" srcOrd="1" destOrd="0" presId="urn:microsoft.com/office/officeart/2005/8/layout/orgChart1"/>
    <dgm:cxn modelId="{8770D9AC-D22E-4A3D-8019-5C8C1D7E8833}" type="presParOf" srcId="{24F4E4C2-B3CC-492C-8CC5-A33BC88E87EE}" destId="{FB9B4015-0C7D-49A0-86BF-1D3868721176}" srcOrd="1" destOrd="0" presId="urn:microsoft.com/office/officeart/2005/8/layout/orgChart1"/>
    <dgm:cxn modelId="{2FDE8E78-CB35-4418-ABB6-74BC4F309AD4}" type="presParOf" srcId="{FB9B4015-0C7D-49A0-86BF-1D3868721176}" destId="{61EC37EB-7291-4C82-BAEA-6C113BCB9286}" srcOrd="0" destOrd="0" presId="urn:microsoft.com/office/officeart/2005/8/layout/orgChart1"/>
    <dgm:cxn modelId="{BFD05B7C-9569-4554-9FF3-4A0DD2EB00B2}" type="presParOf" srcId="{FB9B4015-0C7D-49A0-86BF-1D3868721176}" destId="{438B4794-6E91-4D53-9F86-39BE7EA5AFC0}" srcOrd="1" destOrd="0" presId="urn:microsoft.com/office/officeart/2005/8/layout/orgChart1"/>
    <dgm:cxn modelId="{755C3421-051B-488D-A70E-1C123947ED00}" type="presParOf" srcId="{438B4794-6E91-4D53-9F86-39BE7EA5AFC0}" destId="{F4986F3E-9324-401D-8223-8F88F20184B7}" srcOrd="0" destOrd="0" presId="urn:microsoft.com/office/officeart/2005/8/layout/orgChart1"/>
    <dgm:cxn modelId="{AD15BA36-F4B1-4F68-A054-AA624082CFD3}" type="presParOf" srcId="{F4986F3E-9324-401D-8223-8F88F20184B7}" destId="{A0BC7A42-5C5D-4481-B035-C2607182EF28}" srcOrd="0" destOrd="0" presId="urn:microsoft.com/office/officeart/2005/8/layout/orgChart1"/>
    <dgm:cxn modelId="{4E2F3281-0A9D-4916-9467-7BAA0B9884EE}" type="presParOf" srcId="{F4986F3E-9324-401D-8223-8F88F20184B7}" destId="{26272AEA-B4E7-41CE-9F02-9D7F41855C4D}" srcOrd="1" destOrd="0" presId="urn:microsoft.com/office/officeart/2005/8/layout/orgChart1"/>
    <dgm:cxn modelId="{AADD1E1C-23D2-4E1C-BCD1-504F4DAC1A3A}" type="presParOf" srcId="{438B4794-6E91-4D53-9F86-39BE7EA5AFC0}" destId="{F6B1938F-A598-430B-86DD-F81F34EFE051}" srcOrd="1" destOrd="0" presId="urn:microsoft.com/office/officeart/2005/8/layout/orgChart1"/>
    <dgm:cxn modelId="{B3654CE0-25B9-4C67-A944-DB2330DA7215}" type="presParOf" srcId="{438B4794-6E91-4D53-9F86-39BE7EA5AFC0}" destId="{85DE61A0-98BE-45A5-A9A4-16400E5ED35E}" srcOrd="2" destOrd="0" presId="urn:microsoft.com/office/officeart/2005/8/layout/orgChart1"/>
    <dgm:cxn modelId="{5F10A6EE-6834-4F9E-906B-E09EB57DCA37}" type="presParOf" srcId="{FB9B4015-0C7D-49A0-86BF-1D3868721176}" destId="{85757235-3810-4410-BD69-6687BB290766}" srcOrd="2" destOrd="0" presId="urn:microsoft.com/office/officeart/2005/8/layout/orgChart1"/>
    <dgm:cxn modelId="{C5A696CB-E137-463E-A9B2-BE65242A398E}" type="presParOf" srcId="{FB9B4015-0C7D-49A0-86BF-1D3868721176}" destId="{5C15C604-D870-428F-9C18-11878DD25C46}" srcOrd="3" destOrd="0" presId="urn:microsoft.com/office/officeart/2005/8/layout/orgChart1"/>
    <dgm:cxn modelId="{2525CABC-7CCE-445F-99A1-D787B3EC8FA9}" type="presParOf" srcId="{5C15C604-D870-428F-9C18-11878DD25C46}" destId="{C0B3830E-2050-406A-AF12-DDB8CE510286}" srcOrd="0" destOrd="0" presId="urn:microsoft.com/office/officeart/2005/8/layout/orgChart1"/>
    <dgm:cxn modelId="{5637BA60-CE6E-45AA-958C-56961A6D74BD}" type="presParOf" srcId="{C0B3830E-2050-406A-AF12-DDB8CE510286}" destId="{AFCA478B-12EC-471E-91A6-E0A20B6EFE4B}" srcOrd="0" destOrd="0" presId="urn:microsoft.com/office/officeart/2005/8/layout/orgChart1"/>
    <dgm:cxn modelId="{2D14AFD5-772F-4C6C-ACC9-A16F7FDCBEEE}" type="presParOf" srcId="{C0B3830E-2050-406A-AF12-DDB8CE510286}" destId="{395C274D-9408-4D8C-AF23-82BA18BC938A}" srcOrd="1" destOrd="0" presId="urn:microsoft.com/office/officeart/2005/8/layout/orgChart1"/>
    <dgm:cxn modelId="{6702BBC2-1EA9-4FBA-971D-2F4718E35A27}" type="presParOf" srcId="{5C15C604-D870-428F-9C18-11878DD25C46}" destId="{34B7D8A4-C0EF-4BC6-800D-8F77EDFCAAA0}" srcOrd="1" destOrd="0" presId="urn:microsoft.com/office/officeart/2005/8/layout/orgChart1"/>
    <dgm:cxn modelId="{2A98CCD2-04C2-4282-BE86-8F03BE009A72}" type="presParOf" srcId="{5C15C604-D870-428F-9C18-11878DD25C46}" destId="{B5632F09-27E3-4392-A971-946301340923}" srcOrd="2" destOrd="0" presId="urn:microsoft.com/office/officeart/2005/8/layout/orgChart1"/>
    <dgm:cxn modelId="{6FB9AC5F-2F43-4853-9446-39BD6BE6C180}" type="presParOf" srcId="{24F4E4C2-B3CC-492C-8CC5-A33BC88E87EE}" destId="{7347B762-D92F-45FC-B8AD-7B2D6580BCA9}" srcOrd="2" destOrd="0" presId="urn:microsoft.com/office/officeart/2005/8/layout/orgChart1"/>
    <dgm:cxn modelId="{E0690EEC-FB91-4553-9C98-8A0CE1862CDB}" type="presParOf" srcId="{3D4B9B07-2C5B-4F47-A2BA-95CA715E5679}" destId="{F452A8FD-845B-4336-AB2A-B7FE6FC7DBF2}" srcOrd="4" destOrd="0" presId="urn:microsoft.com/office/officeart/2005/8/layout/orgChart1"/>
    <dgm:cxn modelId="{B435887C-E559-4695-B364-BD21AF179893}" type="presParOf" srcId="{3D4B9B07-2C5B-4F47-A2BA-95CA715E5679}" destId="{D6F30AA5-8DFB-44E6-BC87-F1C84CE1D3FF}" srcOrd="5" destOrd="0" presId="urn:microsoft.com/office/officeart/2005/8/layout/orgChart1"/>
    <dgm:cxn modelId="{3FF20999-2E90-4C18-951E-F32D419395D8}" type="presParOf" srcId="{D6F30AA5-8DFB-44E6-BC87-F1C84CE1D3FF}" destId="{9AA2B175-E581-4DD8-B607-5E362B69F9B2}" srcOrd="0" destOrd="0" presId="urn:microsoft.com/office/officeart/2005/8/layout/orgChart1"/>
    <dgm:cxn modelId="{17357418-173B-41EE-8775-B3FBB7C72D3F}" type="presParOf" srcId="{9AA2B175-E581-4DD8-B607-5E362B69F9B2}" destId="{D1039CAB-5370-43CF-A5F1-6E64DB7D6337}" srcOrd="0" destOrd="0" presId="urn:microsoft.com/office/officeart/2005/8/layout/orgChart1"/>
    <dgm:cxn modelId="{1ABC2A42-211C-4F57-9183-F78632F90D8F}" type="presParOf" srcId="{9AA2B175-E581-4DD8-B607-5E362B69F9B2}" destId="{42981E7C-ACBD-46E4-9022-55EF8949ADBF}" srcOrd="1" destOrd="0" presId="urn:microsoft.com/office/officeart/2005/8/layout/orgChart1"/>
    <dgm:cxn modelId="{58013798-3150-4CDF-B326-2B06840CC00C}" type="presParOf" srcId="{D6F30AA5-8DFB-44E6-BC87-F1C84CE1D3FF}" destId="{F96887B1-7EAC-403E-8FF1-29FB83363EC7}" srcOrd="1" destOrd="0" presId="urn:microsoft.com/office/officeart/2005/8/layout/orgChart1"/>
    <dgm:cxn modelId="{75A88A0F-71AE-4C3D-885A-42B26D39DFE5}" type="presParOf" srcId="{D6F30AA5-8DFB-44E6-BC87-F1C84CE1D3FF}" destId="{128A8FD6-D829-493C-B62D-21D6CEC30297}" srcOrd="2" destOrd="0" presId="urn:microsoft.com/office/officeart/2005/8/layout/orgChart1"/>
    <dgm:cxn modelId="{EB21B3B0-66B9-4A21-AA32-D058A914106B}" type="presParOf" srcId="{3D4B9B07-2C5B-4F47-A2BA-95CA715E5679}" destId="{015573BE-8D50-4F85-92BD-17962283122E}" srcOrd="6" destOrd="0" presId="urn:microsoft.com/office/officeart/2005/8/layout/orgChart1"/>
    <dgm:cxn modelId="{D1B768F8-783A-4F72-AC1B-6C947CB7D780}" type="presParOf" srcId="{3D4B9B07-2C5B-4F47-A2BA-95CA715E5679}" destId="{DE48D67D-47ED-42EF-A2AC-C4F9C95E904C}" srcOrd="7" destOrd="0" presId="urn:microsoft.com/office/officeart/2005/8/layout/orgChart1"/>
    <dgm:cxn modelId="{FD9257D9-E7E3-42F1-9206-053DA0A250F3}" type="presParOf" srcId="{DE48D67D-47ED-42EF-A2AC-C4F9C95E904C}" destId="{0D1D32CB-198D-42BF-A152-51849E2285E0}" srcOrd="0" destOrd="0" presId="urn:microsoft.com/office/officeart/2005/8/layout/orgChart1"/>
    <dgm:cxn modelId="{8A638678-DCAF-4010-B64A-EA3DFCE651DA}" type="presParOf" srcId="{0D1D32CB-198D-42BF-A152-51849E2285E0}" destId="{236B0479-5FAB-4627-A352-884565C4F53B}" srcOrd="0" destOrd="0" presId="urn:microsoft.com/office/officeart/2005/8/layout/orgChart1"/>
    <dgm:cxn modelId="{A82947D4-3D75-4F8C-B091-812976C4B407}" type="presParOf" srcId="{0D1D32CB-198D-42BF-A152-51849E2285E0}" destId="{B52A29CA-D28D-471D-8423-5E10107EC703}" srcOrd="1" destOrd="0" presId="urn:microsoft.com/office/officeart/2005/8/layout/orgChart1"/>
    <dgm:cxn modelId="{5AF5BAC8-1FAD-4F9B-A4F7-A3B18570589F}" type="presParOf" srcId="{DE48D67D-47ED-42EF-A2AC-C4F9C95E904C}" destId="{0331B537-8193-42C4-AB7A-9D94488B4164}" srcOrd="1" destOrd="0" presId="urn:microsoft.com/office/officeart/2005/8/layout/orgChart1"/>
    <dgm:cxn modelId="{F0F0135C-A7AF-4F24-B549-E989DE8978C7}" type="presParOf" srcId="{DE48D67D-47ED-42EF-A2AC-C4F9C95E904C}" destId="{4816CC38-5039-4421-A7EE-14E6EF188E97}" srcOrd="2" destOrd="0" presId="urn:microsoft.com/office/officeart/2005/8/layout/orgChart1"/>
    <dgm:cxn modelId="{AB881A95-9921-4867-A652-9104C341A56E}" type="presParOf" srcId="{77145168-63FB-4C92-BDDA-AF0E78CAD229}" destId="{3200A59A-B209-4740-9B63-B331FBAB72E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573BE-8D50-4F85-92BD-17962283122E}">
      <dsp:nvSpPr>
        <dsp:cNvPr id="0" name=""/>
        <dsp:cNvSpPr/>
      </dsp:nvSpPr>
      <dsp:spPr>
        <a:xfrm>
          <a:off x="4305300" y="928562"/>
          <a:ext cx="3362398" cy="389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518"/>
              </a:lnTo>
              <a:lnTo>
                <a:pt x="3362398" y="194518"/>
              </a:lnTo>
              <a:lnTo>
                <a:pt x="3362398" y="3890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2A8FD-845B-4336-AB2A-B7FE6FC7DBF2}">
      <dsp:nvSpPr>
        <dsp:cNvPr id="0" name=""/>
        <dsp:cNvSpPr/>
      </dsp:nvSpPr>
      <dsp:spPr>
        <a:xfrm>
          <a:off x="4305300" y="928562"/>
          <a:ext cx="1120799" cy="389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518"/>
              </a:lnTo>
              <a:lnTo>
                <a:pt x="1120799" y="194518"/>
              </a:lnTo>
              <a:lnTo>
                <a:pt x="1120799" y="3890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757235-3810-4410-BD69-6687BB290766}">
      <dsp:nvSpPr>
        <dsp:cNvPr id="0" name=""/>
        <dsp:cNvSpPr/>
      </dsp:nvSpPr>
      <dsp:spPr>
        <a:xfrm>
          <a:off x="2443475" y="2243881"/>
          <a:ext cx="277884" cy="2167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7496"/>
              </a:lnTo>
              <a:lnTo>
                <a:pt x="277884" y="21674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C37EB-7291-4C82-BAEA-6C113BCB9286}">
      <dsp:nvSpPr>
        <dsp:cNvPr id="0" name=""/>
        <dsp:cNvSpPr/>
      </dsp:nvSpPr>
      <dsp:spPr>
        <a:xfrm>
          <a:off x="2443475" y="2243881"/>
          <a:ext cx="277884" cy="852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2178"/>
              </a:lnTo>
              <a:lnTo>
                <a:pt x="277884" y="8521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9EDBB-74E9-4369-805A-A9BA492ABC1F}">
      <dsp:nvSpPr>
        <dsp:cNvPr id="0" name=""/>
        <dsp:cNvSpPr/>
      </dsp:nvSpPr>
      <dsp:spPr>
        <a:xfrm>
          <a:off x="3184500" y="928562"/>
          <a:ext cx="1120799" cy="389037"/>
        </a:xfrm>
        <a:custGeom>
          <a:avLst/>
          <a:gdLst/>
          <a:ahLst/>
          <a:cxnLst/>
          <a:rect l="0" t="0" r="0" b="0"/>
          <a:pathLst>
            <a:path>
              <a:moveTo>
                <a:pt x="1120799" y="0"/>
              </a:moveTo>
              <a:lnTo>
                <a:pt x="1120799" y="194518"/>
              </a:lnTo>
              <a:lnTo>
                <a:pt x="0" y="194518"/>
              </a:lnTo>
              <a:lnTo>
                <a:pt x="0" y="3890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62D40-4CF5-477B-8BC4-F7AC452FDDA5}">
      <dsp:nvSpPr>
        <dsp:cNvPr id="0" name=""/>
        <dsp:cNvSpPr/>
      </dsp:nvSpPr>
      <dsp:spPr>
        <a:xfrm>
          <a:off x="201876" y="2243881"/>
          <a:ext cx="277884" cy="852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2178"/>
              </a:lnTo>
              <a:lnTo>
                <a:pt x="277884" y="8521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473C7-D9DE-4054-AD15-2E4655B22D1A}">
      <dsp:nvSpPr>
        <dsp:cNvPr id="0" name=""/>
        <dsp:cNvSpPr/>
      </dsp:nvSpPr>
      <dsp:spPr>
        <a:xfrm>
          <a:off x="942901" y="928562"/>
          <a:ext cx="3362398" cy="389037"/>
        </a:xfrm>
        <a:custGeom>
          <a:avLst/>
          <a:gdLst/>
          <a:ahLst/>
          <a:cxnLst/>
          <a:rect l="0" t="0" r="0" b="0"/>
          <a:pathLst>
            <a:path>
              <a:moveTo>
                <a:pt x="3362398" y="0"/>
              </a:moveTo>
              <a:lnTo>
                <a:pt x="3362398" y="194518"/>
              </a:lnTo>
              <a:lnTo>
                <a:pt x="0" y="194518"/>
              </a:lnTo>
              <a:lnTo>
                <a:pt x="0" y="3890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03244-AB7F-4B21-A2C6-3D5227D6D011}">
      <dsp:nvSpPr>
        <dsp:cNvPr id="0" name=""/>
        <dsp:cNvSpPr/>
      </dsp:nvSpPr>
      <dsp:spPr>
        <a:xfrm>
          <a:off x="3379019" y="2281"/>
          <a:ext cx="1852561" cy="9262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rgbClr val="FF0000"/>
              </a:solidFill>
            </a:rPr>
            <a:t>Data</a:t>
          </a:r>
          <a:endParaRPr lang="tr-TR" sz="2400" b="1" kern="1200" dirty="0">
            <a:solidFill>
              <a:srgbClr val="FF0000"/>
            </a:solidFill>
          </a:endParaRPr>
        </a:p>
      </dsp:txBody>
      <dsp:txXfrm>
        <a:off x="3379019" y="2281"/>
        <a:ext cx="1852561" cy="926280"/>
      </dsp:txXfrm>
    </dsp:sp>
    <dsp:sp modelId="{8EC11B30-7456-4C26-9389-1C0FCC5FA680}">
      <dsp:nvSpPr>
        <dsp:cNvPr id="0" name=""/>
        <dsp:cNvSpPr/>
      </dsp:nvSpPr>
      <dsp:spPr>
        <a:xfrm>
          <a:off x="16620" y="1317600"/>
          <a:ext cx="1852561" cy="92628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chemeClr val="tx1"/>
              </a:solidFill>
            </a:rPr>
            <a:t>Qualitative Data</a:t>
          </a:r>
          <a:endParaRPr lang="tr-TR" sz="2400" b="1" kern="1200" dirty="0">
            <a:solidFill>
              <a:schemeClr val="tx1"/>
            </a:solidFill>
          </a:endParaRPr>
        </a:p>
      </dsp:txBody>
      <dsp:txXfrm>
        <a:off x="16620" y="1317600"/>
        <a:ext cx="1852561" cy="926280"/>
      </dsp:txXfrm>
    </dsp:sp>
    <dsp:sp modelId="{B686D883-3607-4B2D-9A3C-1E7B16C312FE}">
      <dsp:nvSpPr>
        <dsp:cNvPr id="0" name=""/>
        <dsp:cNvSpPr/>
      </dsp:nvSpPr>
      <dsp:spPr>
        <a:xfrm>
          <a:off x="479760" y="2632918"/>
          <a:ext cx="1852561" cy="92628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chemeClr val="tx2">
                  <a:lumMod val="75000"/>
                </a:schemeClr>
              </a:solidFill>
            </a:rPr>
            <a:t>Categorical</a:t>
          </a:r>
          <a:endParaRPr lang="tr-TR" sz="24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479760" y="2632918"/>
        <a:ext cx="1852561" cy="926280"/>
      </dsp:txXfrm>
    </dsp:sp>
    <dsp:sp modelId="{057E8BBA-2500-422A-9343-9BA644DF5327}">
      <dsp:nvSpPr>
        <dsp:cNvPr id="0" name=""/>
        <dsp:cNvSpPr/>
      </dsp:nvSpPr>
      <dsp:spPr>
        <a:xfrm>
          <a:off x="2258219" y="1317600"/>
          <a:ext cx="1852561" cy="92628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chemeClr val="tx1"/>
              </a:solidFill>
            </a:rPr>
            <a:t>Quantitative Data</a:t>
          </a:r>
          <a:endParaRPr lang="tr-TR" sz="2400" b="1" kern="1200" dirty="0">
            <a:solidFill>
              <a:schemeClr val="tx1"/>
            </a:solidFill>
          </a:endParaRPr>
        </a:p>
      </dsp:txBody>
      <dsp:txXfrm>
        <a:off x="2258219" y="1317600"/>
        <a:ext cx="1852561" cy="926280"/>
      </dsp:txXfrm>
    </dsp:sp>
    <dsp:sp modelId="{A0BC7A42-5C5D-4481-B035-C2607182EF28}">
      <dsp:nvSpPr>
        <dsp:cNvPr id="0" name=""/>
        <dsp:cNvSpPr/>
      </dsp:nvSpPr>
      <dsp:spPr>
        <a:xfrm>
          <a:off x="2721360" y="2632918"/>
          <a:ext cx="1852561" cy="92628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chemeClr val="tx2">
                  <a:lumMod val="75000"/>
                </a:schemeClr>
              </a:solidFill>
            </a:rPr>
            <a:t>Discrete</a:t>
          </a:r>
          <a:endParaRPr lang="tr-TR" sz="24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2721360" y="2632918"/>
        <a:ext cx="1852561" cy="926280"/>
      </dsp:txXfrm>
    </dsp:sp>
    <dsp:sp modelId="{AFCA478B-12EC-471E-91A6-E0A20B6EFE4B}">
      <dsp:nvSpPr>
        <dsp:cNvPr id="0" name=""/>
        <dsp:cNvSpPr/>
      </dsp:nvSpPr>
      <dsp:spPr>
        <a:xfrm>
          <a:off x="2721360" y="3948237"/>
          <a:ext cx="1852561" cy="92628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chemeClr val="tx2">
                  <a:lumMod val="75000"/>
                </a:schemeClr>
              </a:solidFill>
            </a:rPr>
            <a:t>Continuous</a:t>
          </a:r>
          <a:endParaRPr lang="tr-TR" sz="24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2721360" y="3948237"/>
        <a:ext cx="1852561" cy="926280"/>
      </dsp:txXfrm>
    </dsp:sp>
    <dsp:sp modelId="{D1039CAB-5370-43CF-A5F1-6E64DB7D6337}">
      <dsp:nvSpPr>
        <dsp:cNvPr id="0" name=""/>
        <dsp:cNvSpPr/>
      </dsp:nvSpPr>
      <dsp:spPr>
        <a:xfrm>
          <a:off x="4499818" y="1317600"/>
          <a:ext cx="1852561" cy="92628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chemeClr val="tx1"/>
              </a:solidFill>
            </a:rPr>
            <a:t>Time Series Data</a:t>
          </a:r>
          <a:endParaRPr lang="tr-TR" sz="2400" b="1" kern="1200" dirty="0">
            <a:solidFill>
              <a:schemeClr val="tx1"/>
            </a:solidFill>
          </a:endParaRPr>
        </a:p>
      </dsp:txBody>
      <dsp:txXfrm>
        <a:off x="4499818" y="1317600"/>
        <a:ext cx="1852561" cy="926280"/>
      </dsp:txXfrm>
    </dsp:sp>
    <dsp:sp modelId="{236B0479-5FAB-4627-A352-884565C4F53B}">
      <dsp:nvSpPr>
        <dsp:cNvPr id="0" name=""/>
        <dsp:cNvSpPr/>
      </dsp:nvSpPr>
      <dsp:spPr>
        <a:xfrm>
          <a:off x="6741418" y="1317600"/>
          <a:ext cx="1852561" cy="92628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chemeClr val="tx1"/>
              </a:solidFill>
            </a:rPr>
            <a:t>Location Data</a:t>
          </a:r>
          <a:endParaRPr lang="tr-TR" sz="2400" b="1" kern="1200" dirty="0">
            <a:solidFill>
              <a:schemeClr val="tx1"/>
            </a:solidFill>
          </a:endParaRPr>
        </a:p>
      </dsp:txBody>
      <dsp:txXfrm>
        <a:off x="6741418" y="1317600"/>
        <a:ext cx="1852561" cy="926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76200" y="8824913"/>
            <a:ext cx="67056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828675" y="381000"/>
            <a:ext cx="5622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828675" y="8763000"/>
            <a:ext cx="5622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6457950" algn="r"/>
              </a:tabLst>
            </a:pPr>
            <a:r>
              <a:rPr lang="en-US" sz="1000"/>
              <a:t>Business Statistics: A Decision-Making Approach, 6e	© 2005 Prentice-Hall, Inc.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71438" y="55563"/>
            <a:ext cx="671512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3257550" algn="ctr"/>
                <a:tab pos="6457950" algn="r"/>
              </a:tabLst>
            </a:pPr>
            <a:r>
              <a:rPr lang="en-US" sz="1200"/>
              <a:t>	Chapter 2	</a:t>
            </a:r>
            <a:r>
              <a:rPr lang="en-US" sz="1200" b="1"/>
              <a:t>Student Lecture Notes</a:t>
            </a:r>
            <a:r>
              <a:rPr lang="en-US" sz="1200"/>
              <a:t>	 2-</a:t>
            </a:r>
            <a:fld id="{C76DBAC7-B50F-42E1-9104-F1E1D4551221}" type="slidenum">
              <a:rPr lang="en-US" sz="1200"/>
              <a:pPr eaLnBrk="0" hangingPunct="0">
                <a:tabLst>
                  <a:tab pos="285750" algn="l"/>
                  <a:tab pos="3257550" algn="ctr"/>
                  <a:tab pos="6457950" algn="r"/>
                </a:tabLst>
              </a:pPr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01740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429000"/>
            <a:ext cx="5029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notes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47800" y="457200"/>
            <a:ext cx="4181475" cy="288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1120775" y="3581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1120775" y="3886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1120775" y="4191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1120775" y="4495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1120775" y="4800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120775" y="5105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1120775" y="5105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1120775" y="5410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1120775" y="5715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1120775" y="6019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1120775" y="6324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1120775" y="6629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1120775" y="6934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1120775" y="7239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1120775" y="7543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1120775" y="7848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1120775" y="8153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1120775" y="8458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523875" y="381000"/>
            <a:ext cx="5851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77788" y="8824913"/>
            <a:ext cx="67024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6457950" algn="r"/>
              </a:tabLst>
            </a:pPr>
            <a:r>
              <a:rPr lang="en-US" sz="1000"/>
              <a:t>Business Statistics: A Decision-Making Approach, 6e	© 2005 Prentice-Hall, Inc.</a:t>
            </a: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523875" y="8763000"/>
            <a:ext cx="5851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7788" y="61913"/>
            <a:ext cx="670242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3257550" algn="ctr"/>
                <a:tab pos="6457950" algn="r"/>
              </a:tabLst>
            </a:pPr>
            <a:r>
              <a:rPr lang="en-US" sz="1200"/>
              <a:t>	Chapter 2	</a:t>
            </a:r>
            <a:r>
              <a:rPr lang="en-US" sz="1200" b="1"/>
              <a:t>Instructor Notes</a:t>
            </a:r>
            <a:r>
              <a:rPr lang="en-US" sz="1200"/>
              <a:t>	2-</a:t>
            </a:r>
            <a:fld id="{D243E18A-6560-42C7-AC4E-DEC4B4AD23F2}" type="slidenum">
              <a:rPr lang="en-US" sz="1200"/>
              <a:pPr eaLnBrk="0" hangingPunct="0">
                <a:tabLst>
                  <a:tab pos="285750" algn="l"/>
                  <a:tab pos="3257550" algn="ctr"/>
                  <a:tab pos="6457950" algn="r"/>
                </a:tabLst>
              </a:pPr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858109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676400"/>
            <a:ext cx="7772400" cy="7048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07525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B962635F-BBC0-40B3-95C0-30114D47685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7526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88392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457200" y="3200400"/>
            <a:ext cx="80772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algn="ctr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tr-TR" sz="2800"/>
          </a:p>
        </p:txBody>
      </p:sp>
      <p:sp>
        <p:nvSpPr>
          <p:cNvPr id="107528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7" grpId="0" build="p" autoUpdateAnimBg="0">
        <p:tmplLst>
          <p:tmpl lvl="1"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5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5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5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5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5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75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60D4E2EE-D839-48A5-9552-09E8E562144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330670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381000"/>
            <a:ext cx="201930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590550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81799EE0-4D80-4311-A0F9-0737453554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135884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165EFD5F-3EBE-46AB-AAA7-AE9D1D9D36F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41294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5EF639A8-2366-4D5A-85F1-85D201C2B54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17298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00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0E2083A0-A5CF-4406-9348-41F780CDDBA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315150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6689E6AA-789F-468F-851C-BC7E81A9A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241171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4D27DEBF-3814-4EBC-A2B2-FCE3493D845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125805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11BB100F-EFBF-4AD0-99D7-C6EC82C756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254626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5BE4B8AC-BE39-478B-B852-87A98B60D87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94479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Chap 2-</a:t>
            </a:r>
            <a:fld id="{623C22AD-54D3-4A5C-BDCE-CDE9BC45E39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  <p:extLst>
      <p:ext uri="{BB962C8B-B14F-4D97-AF65-F5344CB8AC3E}">
        <p14:creationId xmlns:p14="http://schemas.microsoft.com/office/powerpoint/2010/main" val="91433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81000"/>
            <a:ext cx="77930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7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002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172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 algn="r" defTabSz="852488">
              <a:defRPr sz="1000">
                <a:latin typeface="+mj-lt"/>
              </a:defRPr>
            </a:lvl1pPr>
          </a:lstStyle>
          <a:p>
            <a:r>
              <a:rPr lang="en-US"/>
              <a:t>Chap 2-</a:t>
            </a:r>
            <a:fld id="{1596583B-1B4F-4C99-BDD5-D740A5E67892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2173" name="Picture 1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8392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7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46482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 defTabSz="852488">
              <a:defRPr sz="1000">
                <a:latin typeface="+mj-lt"/>
              </a:defRPr>
            </a:lvl1pPr>
          </a:lstStyle>
          <a:p>
            <a:r>
              <a:rPr lang="en-US"/>
              <a:t>A Course In Business Statistics, 4th © 2006 Prentice-Hall,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852488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2488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Tahoma" pitchFamily="34" charset="0"/>
        </a:defRPr>
      </a:lvl2pPr>
      <a:lvl3pPr algn="ctr" defTabSz="852488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Tahoma" pitchFamily="34" charset="0"/>
        </a:defRPr>
      </a:lvl3pPr>
      <a:lvl4pPr algn="ctr" defTabSz="852488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Tahoma" pitchFamily="34" charset="0"/>
        </a:defRPr>
      </a:lvl4pPr>
      <a:lvl5pPr algn="ctr" defTabSz="852488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Tahoma" pitchFamily="34" charset="0"/>
        </a:defRPr>
      </a:lvl5pPr>
      <a:lvl6pPr marL="457200" algn="ctr" defTabSz="852488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Tahoma" pitchFamily="34" charset="0"/>
        </a:defRPr>
      </a:lvl6pPr>
      <a:lvl7pPr marL="914400" algn="ctr" defTabSz="852488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Tahoma" pitchFamily="34" charset="0"/>
        </a:defRPr>
      </a:lvl7pPr>
      <a:lvl8pPr marL="1371600" algn="ctr" defTabSz="852488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Tahoma" pitchFamily="34" charset="0"/>
        </a:defRPr>
      </a:lvl8pPr>
      <a:lvl9pPr marL="1828800" algn="ctr" defTabSz="852488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Tahoma" pitchFamily="34" charset="0"/>
        </a:defRPr>
      </a:lvl9pPr>
    </p:titleStyle>
    <p:bodyStyle>
      <a:lvl1pPr marL="320675" indent="-320675" algn="l" defTabSz="852488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93738" indent="-268288" algn="l" defTabSz="852488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068388" indent="-215900" algn="l" defTabSz="852488" rtl="0" fontAlgn="base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493838" indent="-212725" algn="l" defTabSz="852488" rtl="0" fontAlgn="base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19192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3764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8336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2908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7480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png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wmf"/><Relationship Id="rId4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2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Chap 2-</a:t>
            </a:r>
            <a:fld id="{AF6A5BDF-66EC-4713-8C8B-C54B1270B825}" type="slidenum">
              <a:rPr lang="en-US"/>
              <a:pPr/>
              <a:t>1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990600" y="533400"/>
            <a:ext cx="7658100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 anchor="b"/>
          <a:lstStyle/>
          <a:p>
            <a:pPr algn="ctr" defTabSz="852488"/>
            <a:r>
              <a:rPr lang="en-US" sz="4100">
                <a:solidFill>
                  <a:schemeClr val="folHlink"/>
                </a:solidFill>
                <a:latin typeface="Tahoma" pitchFamily="34" charset="0"/>
              </a:rPr>
              <a:t>A Course in Business Statistics</a:t>
            </a:r>
          </a:p>
          <a:p>
            <a:pPr algn="ctr" defTabSz="852488"/>
            <a:r>
              <a:rPr lang="en-US">
                <a:solidFill>
                  <a:schemeClr val="folHlink"/>
                </a:solidFill>
                <a:latin typeface="Tahoma" pitchFamily="34" charset="0"/>
              </a:rPr>
              <a:t>4</a:t>
            </a:r>
            <a:r>
              <a:rPr lang="en-US" baseline="30000">
                <a:solidFill>
                  <a:schemeClr val="folHlink"/>
                </a:solidFill>
                <a:latin typeface="Tahoma" pitchFamily="34" charset="0"/>
              </a:rPr>
              <a:t>th</a:t>
            </a:r>
            <a:r>
              <a:rPr lang="en-US">
                <a:solidFill>
                  <a:schemeClr val="folHlink"/>
                </a:solidFill>
                <a:latin typeface="Tahoma" pitchFamily="34" charset="0"/>
              </a:rPr>
              <a:t> Edition</a:t>
            </a:r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14400" y="3200400"/>
            <a:ext cx="7772400" cy="1752600"/>
          </a:xfrm>
          <a:noFill/>
          <a:ln/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600" b="1">
                <a:solidFill>
                  <a:schemeClr val="tx1"/>
                </a:solidFill>
              </a:rPr>
              <a:t>Chapter 2</a:t>
            </a:r>
            <a:r>
              <a:rPr lang="en-US" sz="3600">
                <a:solidFill>
                  <a:schemeClr val="tx1"/>
                </a:solidFill>
              </a:rPr>
              <a:t/>
            </a:r>
            <a:br>
              <a:rPr lang="en-US" sz="3600">
                <a:solidFill>
                  <a:schemeClr val="tx1"/>
                </a:solidFill>
              </a:rPr>
            </a:br>
            <a:r>
              <a:rPr lang="en-US" sz="3600">
                <a:solidFill>
                  <a:schemeClr val="tx1"/>
                </a:solidFill>
              </a:rPr>
              <a:t>Graphs, Charts, and Tables – Describing Your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1-</a:t>
            </a:r>
            <a:fld id="{2F159E9C-84DF-4A38-967D-E2BE94B19082}" type="slidenum">
              <a:rPr lang="en-US"/>
              <a:pPr/>
              <a:t>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 Reminder: </a:t>
            </a:r>
            <a:r>
              <a:rPr lang="en-US" dirty="0" smtClean="0"/>
              <a:t>Data </a:t>
            </a:r>
            <a:r>
              <a:rPr lang="en-US" dirty="0"/>
              <a:t>Types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9845225"/>
              </p:ext>
            </p:extLst>
          </p:nvPr>
        </p:nvGraphicFramePr>
        <p:xfrm>
          <a:off x="304800" y="1447800"/>
          <a:ext cx="8610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21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3200" dirty="0" smtClean="0"/>
              <a:t>You collected data</a:t>
            </a:r>
          </a:p>
          <a:p>
            <a:pPr lvl="1"/>
            <a:r>
              <a:rPr lang="tr-TR" sz="3200" dirty="0"/>
              <a:t>e</a:t>
            </a:r>
            <a:r>
              <a:rPr lang="tr-TR" sz="3200" dirty="0" smtClean="0"/>
              <a:t>ither on your own (primary data source)</a:t>
            </a:r>
          </a:p>
          <a:p>
            <a:pPr marL="852488" lvl="2" indent="0">
              <a:buNone/>
            </a:pPr>
            <a:r>
              <a:rPr lang="tr-TR" sz="3200" dirty="0" smtClean="0"/>
              <a:t>or</a:t>
            </a:r>
          </a:p>
          <a:p>
            <a:pPr lvl="1"/>
            <a:r>
              <a:rPr lang="tr-TR" sz="3200" dirty="0"/>
              <a:t>u</a:t>
            </a:r>
            <a:r>
              <a:rPr lang="tr-TR" sz="3200" dirty="0" smtClean="0"/>
              <a:t>sing the available sources (secondary data source)</a:t>
            </a:r>
            <a:endParaRPr lang="tr-TR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0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Without Any Attempt: Raw Data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4" r="23426" b="15104"/>
          <a:stretch/>
        </p:blipFill>
        <p:spPr bwMode="auto">
          <a:xfrm>
            <a:off x="228600" y="1593207"/>
            <a:ext cx="8763000" cy="4121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980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8153400" cy="762000"/>
          </a:xfrm>
        </p:spPr>
        <p:txBody>
          <a:bodyPr/>
          <a:lstStyle/>
          <a:p>
            <a:r>
              <a:rPr lang="tr-TR" dirty="0" smtClean="0"/>
              <a:t>Now it is Time to Organise Your Data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6629400" cy="3200400"/>
          </a:xfrm>
        </p:spPr>
        <p:txBody>
          <a:bodyPr/>
          <a:lstStyle/>
          <a:p>
            <a:r>
              <a:rPr lang="tr-TR" sz="4000" dirty="0" smtClean="0"/>
              <a:t>How?</a:t>
            </a:r>
          </a:p>
          <a:p>
            <a:pPr lvl="1"/>
            <a:r>
              <a:rPr lang="tr-TR" sz="4000" dirty="0" smtClean="0"/>
              <a:t>Use Frequency  Distributions (Tables)</a:t>
            </a:r>
          </a:p>
          <a:p>
            <a:pPr lvl="1"/>
            <a:r>
              <a:rPr lang="tr-TR" sz="4000" dirty="0" smtClean="0"/>
              <a:t>Use Graphs</a:t>
            </a:r>
            <a:endParaRPr lang="tr-TR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TABLES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077200" cy="5181600"/>
          </a:xfrm>
        </p:spPr>
        <p:txBody>
          <a:bodyPr/>
          <a:lstStyle/>
          <a:p>
            <a:r>
              <a:rPr lang="tr-TR" dirty="0" smtClean="0"/>
              <a:t>Frequency Tables for </a:t>
            </a:r>
          </a:p>
          <a:p>
            <a:pPr lvl="1"/>
            <a:r>
              <a:rPr lang="tr-TR" sz="2800" b="1" dirty="0" smtClean="0">
                <a:solidFill>
                  <a:srgbClr val="FF0000"/>
                </a:solidFill>
              </a:rPr>
              <a:t>Qualitative Data</a:t>
            </a:r>
          </a:p>
          <a:p>
            <a:pPr lvl="2"/>
            <a:r>
              <a:rPr lang="tr-TR" sz="2800" dirty="0" smtClean="0"/>
              <a:t>Gender</a:t>
            </a:r>
          </a:p>
          <a:p>
            <a:pPr lvl="2"/>
            <a:r>
              <a:rPr lang="tr-TR" sz="2800" dirty="0" smtClean="0"/>
              <a:t>Yes/No questions</a:t>
            </a:r>
          </a:p>
          <a:p>
            <a:pPr lvl="2"/>
            <a:endParaRPr lang="tr-TR" sz="2800" dirty="0" smtClean="0"/>
          </a:p>
          <a:p>
            <a:pPr lvl="1"/>
            <a:r>
              <a:rPr lang="tr-TR" sz="2800" b="1" dirty="0" smtClean="0">
                <a:solidFill>
                  <a:srgbClr val="FF0000"/>
                </a:solidFill>
              </a:rPr>
              <a:t>Quantitative Data</a:t>
            </a:r>
          </a:p>
          <a:p>
            <a:pPr lvl="2"/>
            <a:r>
              <a:rPr lang="tr-TR" sz="2800" dirty="0" smtClean="0"/>
              <a:t>Discrete Data</a:t>
            </a:r>
          </a:p>
          <a:p>
            <a:pPr lvl="3"/>
            <a:r>
              <a:rPr lang="tr-TR" sz="2800" dirty="0" smtClean="0"/>
              <a:t>Ungrouped – Grouped Frequency Table</a:t>
            </a:r>
          </a:p>
          <a:p>
            <a:pPr lvl="2"/>
            <a:r>
              <a:rPr lang="tr-TR" sz="2800" dirty="0" smtClean="0"/>
              <a:t>Continuous Data</a:t>
            </a:r>
          </a:p>
          <a:p>
            <a:pPr lvl="3"/>
            <a:r>
              <a:rPr lang="tr-TR" sz="2800" dirty="0" smtClean="0"/>
              <a:t>Grouped Frequency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Chap 2-</a:t>
            </a:r>
            <a:fld id="{165EFD5F-3EBE-46AB-AAA7-AE9D1D9D36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C833549A-DCD6-4560-96DF-3E906F6FB6C3}" type="slidenum">
              <a:rPr lang="en-US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Frequency Distributions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8077200" cy="4267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3200" dirty="0"/>
              <a:t>What is a Frequency Distribution?</a:t>
            </a:r>
          </a:p>
          <a:p>
            <a:pPr>
              <a:spcBef>
                <a:spcPct val="55000"/>
              </a:spcBef>
            </a:pPr>
            <a:r>
              <a:rPr lang="en-US" dirty="0"/>
              <a:t>A frequency distribution is a </a:t>
            </a:r>
            <a:r>
              <a:rPr lang="en-US" dirty="0">
                <a:solidFill>
                  <a:schemeClr val="folHlink"/>
                </a:solidFill>
              </a:rPr>
              <a:t>list or a table</a:t>
            </a:r>
            <a:r>
              <a:rPr lang="en-US" dirty="0"/>
              <a:t> …</a:t>
            </a:r>
          </a:p>
          <a:p>
            <a:pPr>
              <a:spcBef>
                <a:spcPct val="55000"/>
              </a:spcBef>
            </a:pPr>
            <a:r>
              <a:rPr lang="en-US" dirty="0"/>
              <a:t>containing the </a:t>
            </a:r>
            <a:r>
              <a:rPr lang="en-US" dirty="0">
                <a:solidFill>
                  <a:schemeClr val="folHlink"/>
                </a:solidFill>
              </a:rPr>
              <a:t>values of a variable</a:t>
            </a:r>
            <a:r>
              <a:rPr lang="en-US" dirty="0"/>
              <a:t> (or a set of ranges within which the data falls) ...</a:t>
            </a:r>
          </a:p>
          <a:p>
            <a:pPr>
              <a:spcBef>
                <a:spcPct val="55000"/>
              </a:spcBef>
            </a:pPr>
            <a:r>
              <a:rPr lang="en-US" dirty="0"/>
              <a:t>and the </a:t>
            </a:r>
            <a:r>
              <a:rPr lang="en-US" dirty="0">
                <a:solidFill>
                  <a:schemeClr val="folHlink"/>
                </a:solidFill>
              </a:rPr>
              <a:t>corresponding frequencies</a:t>
            </a:r>
            <a:r>
              <a:rPr lang="en-US" dirty="0"/>
              <a:t> with which each value occurs (or frequencies with which data falls within each range)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64E47A8E-F321-4D75-91BD-E51E5E1CC4A5}" type="slidenum">
              <a:rPr lang="en-US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686800" cy="685800"/>
          </a:xfrm>
        </p:spPr>
        <p:txBody>
          <a:bodyPr/>
          <a:lstStyle/>
          <a:p>
            <a:pPr defTabSz="914400"/>
            <a:r>
              <a:rPr lang="en-US" sz="3700"/>
              <a:t>Why Use Frequency Distributions?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905000"/>
            <a:ext cx="7315200" cy="3846513"/>
          </a:xfrm>
        </p:spPr>
        <p:txBody>
          <a:bodyPr/>
          <a:lstStyle/>
          <a:p>
            <a:pPr marL="342900" indent="-342900" defTabSz="914400">
              <a:lnSpc>
                <a:spcPct val="105000"/>
              </a:lnSpc>
              <a:spcBef>
                <a:spcPct val="55000"/>
              </a:spcBef>
            </a:pPr>
            <a:r>
              <a:rPr lang="en-US"/>
              <a:t>A frequency distribution is a way to summarize data</a:t>
            </a:r>
          </a:p>
          <a:p>
            <a:pPr marL="342900" indent="-342900" defTabSz="914400">
              <a:lnSpc>
                <a:spcPct val="105000"/>
              </a:lnSpc>
              <a:spcBef>
                <a:spcPct val="55000"/>
              </a:spcBef>
            </a:pPr>
            <a:r>
              <a:rPr lang="en-US"/>
              <a:t>The distribution condenses the raw data into a more useful form... </a:t>
            </a:r>
          </a:p>
          <a:p>
            <a:pPr marL="342900" indent="-342900" defTabSz="914400">
              <a:lnSpc>
                <a:spcPct val="105000"/>
              </a:lnSpc>
              <a:spcBef>
                <a:spcPct val="55000"/>
              </a:spcBef>
            </a:pPr>
            <a:r>
              <a:rPr lang="en-US"/>
              <a:t>and allows for a quick visual interpretation of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The Basic Rules for Freq. Tables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077200" cy="4876800"/>
          </a:xfrm>
        </p:spPr>
        <p:txBody>
          <a:bodyPr/>
          <a:lstStyle/>
          <a:p>
            <a:r>
              <a:rPr lang="tr-TR" sz="2700" dirty="0" smtClean="0"/>
              <a:t>The table must have a number and an explanation on top of the table regarding the information in it.</a:t>
            </a:r>
          </a:p>
          <a:p>
            <a:r>
              <a:rPr lang="tr-TR" sz="2700" dirty="0" smtClean="0"/>
              <a:t>Measurement levels and the categories belonging to each variable must be clearly defined</a:t>
            </a:r>
          </a:p>
          <a:p>
            <a:r>
              <a:rPr lang="tr-TR" sz="2700" dirty="0" smtClean="0"/>
              <a:t>The order of the categories/values in categorical variables should be done based on logic, in quantitative variables should be based on ascending/descending order</a:t>
            </a:r>
          </a:p>
          <a:p>
            <a:r>
              <a:rPr lang="tr-TR" sz="2700" dirty="0" smtClean="0"/>
              <a:t>Sums should be provided</a:t>
            </a:r>
          </a:p>
          <a:p>
            <a:r>
              <a:rPr lang="tr-TR" sz="2700" dirty="0" smtClean="0"/>
              <a:t>Source of the data at the end of the table</a:t>
            </a:r>
            <a:endParaRPr lang="tr-TR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3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EA018EC8-17D1-4791-9AC4-2B5BA6047D9F}" type="slidenum">
              <a:rPr lang="en-US"/>
              <a:pPr/>
              <a:t>18</a:t>
            </a:fld>
            <a:endParaRPr lang="en-US"/>
          </a:p>
        </p:txBody>
      </p:sp>
      <p:sp>
        <p:nvSpPr>
          <p:cNvPr id="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793038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700"/>
              <a:t>Frequency Distribution: </a:t>
            </a:r>
            <a:br>
              <a:rPr lang="en-US" sz="3700"/>
            </a:br>
            <a:r>
              <a:rPr lang="en-US" sz="3700"/>
              <a:t>Discrete Data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543800" cy="533400"/>
          </a:xfrm>
        </p:spPr>
        <p:txBody>
          <a:bodyPr/>
          <a:lstStyle/>
          <a:p>
            <a:r>
              <a:rPr lang="en-US" sz="2700">
                <a:solidFill>
                  <a:schemeClr val="folHlink"/>
                </a:solidFill>
              </a:rPr>
              <a:t>Discrete data:</a:t>
            </a:r>
            <a:r>
              <a:rPr lang="en-US" sz="2700"/>
              <a:t> possible values are countable</a:t>
            </a:r>
            <a:endParaRPr lang="en-US" sz="2300"/>
          </a:p>
        </p:txBody>
      </p:sp>
      <p:sp>
        <p:nvSpPr>
          <p:cNvPr id="153747" name="Text Box 147"/>
          <p:cNvSpPr txBox="1">
            <a:spLocks noChangeArrowheads="1"/>
          </p:cNvSpPr>
          <p:nvPr/>
        </p:nvSpPr>
        <p:spPr bwMode="auto">
          <a:xfrm>
            <a:off x="1066800" y="2438400"/>
            <a:ext cx="23622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folHlink"/>
                </a:solidFill>
              </a:rPr>
              <a:t>Example:</a:t>
            </a:r>
            <a:r>
              <a:rPr lang="en-US"/>
              <a:t>  An advertiser asks 200 customers how many days per week they read the daily newspaper.</a:t>
            </a:r>
          </a:p>
        </p:txBody>
      </p:sp>
      <p:graphicFrame>
        <p:nvGraphicFramePr>
          <p:cNvPr id="153799" name="Group 199"/>
          <p:cNvGraphicFramePr>
            <a:graphicFrameLocks noGrp="1"/>
          </p:cNvGraphicFramePr>
          <p:nvPr/>
        </p:nvGraphicFramePr>
        <p:xfrm>
          <a:off x="4038600" y="2362200"/>
          <a:ext cx="4267200" cy="3825240"/>
        </p:xfrm>
        <a:graphic>
          <a:graphicData uri="http://schemas.openxmlformats.org/drawingml/2006/table">
            <a:tbl>
              <a:tblPr/>
              <a:tblGrid>
                <a:gridCol w="2133600"/>
                <a:gridCol w="2133600"/>
              </a:tblGrid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Number of days read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Total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</a:tr>
            </a:tbl>
          </a:graphicData>
        </a:graphic>
      </p:graphicFrame>
      <p:pic>
        <p:nvPicPr>
          <p:cNvPr id="153800" name="Picture 200" descr="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81600"/>
            <a:ext cx="18859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B9808026-C762-4DD7-B438-BFCE94439E0B}" type="slidenum">
              <a:rPr lang="en-US"/>
              <a:pPr/>
              <a:t>19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Relative Frequency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8229600" cy="457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>
                <a:solidFill>
                  <a:schemeClr val="folHlink"/>
                </a:solidFill>
              </a:rPr>
              <a:t>Relative Frequency</a:t>
            </a:r>
            <a:r>
              <a:rPr lang="en-US" sz="2400"/>
              <a:t>: What proportion is in each category?</a:t>
            </a:r>
          </a:p>
        </p:txBody>
      </p:sp>
      <p:graphicFrame>
        <p:nvGraphicFramePr>
          <p:cNvPr id="157805" name="Group 109"/>
          <p:cNvGraphicFramePr>
            <a:graphicFrameLocks noGrp="1"/>
          </p:cNvGraphicFramePr>
          <p:nvPr/>
        </p:nvGraphicFramePr>
        <p:xfrm>
          <a:off x="838200" y="2209800"/>
          <a:ext cx="6400800" cy="3883152"/>
        </p:xfrm>
        <a:graphic>
          <a:graphicData uri="http://schemas.openxmlformats.org/drawingml/2006/table">
            <a:tbl>
              <a:tblPr/>
              <a:tblGrid>
                <a:gridCol w="2133600"/>
                <a:gridCol w="2133600"/>
                <a:gridCol w="2133600"/>
              </a:tblGrid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Number of days read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Relative</a:t>
                      </a:r>
                    </a:p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.22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.12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.13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Total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</a:tr>
            </a:tbl>
          </a:graphicData>
        </a:graphic>
      </p:graphicFrame>
      <p:sp>
        <p:nvSpPr>
          <p:cNvPr id="157793" name="Rectangle 97"/>
          <p:cNvSpPr>
            <a:spLocks noChangeArrowheads="1"/>
          </p:cNvSpPr>
          <p:nvPr/>
        </p:nvSpPr>
        <p:spPr bwMode="auto">
          <a:xfrm>
            <a:off x="7467600" y="2971800"/>
            <a:ext cx="1371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tr-TR" sz="1900"/>
          </a:p>
        </p:txBody>
      </p:sp>
      <p:graphicFrame>
        <p:nvGraphicFramePr>
          <p:cNvPr id="157795" name="Object 99"/>
          <p:cNvGraphicFramePr>
            <a:graphicFrameLocks noChangeAspect="1"/>
          </p:cNvGraphicFramePr>
          <p:nvPr/>
        </p:nvGraphicFramePr>
        <p:xfrm>
          <a:off x="7620000" y="2743200"/>
          <a:ext cx="131603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16" name="Equation" r:id="rId3" imgW="685800" imgH="393480" progId="Equation.3">
                  <p:embed/>
                </p:oleObj>
              </mc:Choice>
              <mc:Fallback>
                <p:oleObj name="Equation" r:id="rId3" imgW="685800" imgH="393480" progId="Equation.3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743200"/>
                        <a:ext cx="1316038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96" name="AutoShape 100"/>
          <p:cNvSpPr>
            <a:spLocks noChangeArrowheads="1"/>
          </p:cNvSpPr>
          <p:nvPr/>
        </p:nvSpPr>
        <p:spPr bwMode="auto">
          <a:xfrm>
            <a:off x="6629400" y="3048000"/>
            <a:ext cx="990600" cy="152400"/>
          </a:xfrm>
          <a:prstGeom prst="leftArrow">
            <a:avLst>
              <a:gd name="adj1" fmla="val 50000"/>
              <a:gd name="adj2" fmla="val 162500"/>
            </a:avLst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7798" name="Text Box 102"/>
          <p:cNvSpPr txBox="1">
            <a:spLocks noChangeArrowheads="1"/>
          </p:cNvSpPr>
          <p:nvPr/>
        </p:nvSpPr>
        <p:spPr bwMode="auto">
          <a:xfrm>
            <a:off x="7467600" y="3657600"/>
            <a:ext cx="1676400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1600"/>
              <a:t>22% of the people in the sample report that they read the newspaper 0 days per week</a:t>
            </a:r>
            <a:endParaRPr lang="en-US"/>
          </a:p>
        </p:txBody>
      </p:sp>
      <p:pic>
        <p:nvPicPr>
          <p:cNvPr id="157806" name="Picture 110" descr="new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511800"/>
            <a:ext cx="158115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 Newspaper Article: A local one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  <p:pic>
        <p:nvPicPr>
          <p:cNvPr id="185346" name="Picture 2" descr="E:\DCIM\100_FUJI\DSCF02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33400" y="1216976"/>
            <a:ext cx="8305800" cy="56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954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29477A14-3F8B-4D93-82FE-40523E24F86F}" type="slidenum">
              <a:rPr lang="en-US"/>
              <a:pPr/>
              <a:t>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2057400" y="4114800"/>
            <a:ext cx="5257800" cy="91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793038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00"/>
              <a:t>Frequency Distribution: </a:t>
            </a:r>
            <a:br>
              <a:rPr lang="en-US" sz="3700"/>
            </a:br>
            <a:r>
              <a:rPr lang="en-US" sz="3700"/>
              <a:t>Continuous Data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8077200" cy="4367213"/>
          </a:xfr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folHlink"/>
                </a:solidFill>
              </a:rPr>
              <a:t>Continuous Data:</a:t>
            </a:r>
            <a:r>
              <a:rPr lang="en-US"/>
              <a:t> may take on any value in some interval</a:t>
            </a:r>
          </a:p>
          <a:p>
            <a:pPr>
              <a:lnSpc>
                <a:spcPct val="90000"/>
              </a:lnSpc>
            </a:pPr>
            <a:endParaRPr lang="en-US" sz="1200"/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sz="2400">
                <a:solidFill>
                  <a:schemeClr val="folHlink"/>
                </a:solidFill>
              </a:rPr>
              <a:t>Example:</a:t>
            </a:r>
            <a:r>
              <a:rPr lang="en-US" sz="2400"/>
              <a:t> A manufacturer of insulation randomly selects 20 winter days and records the </a:t>
            </a:r>
            <a:r>
              <a:rPr lang="en-US" sz="2400">
                <a:solidFill>
                  <a:schemeClr val="folHlink"/>
                </a:solidFill>
              </a:rPr>
              <a:t>daily high temperature</a:t>
            </a:r>
          </a:p>
          <a:p>
            <a:pPr>
              <a:spcBef>
                <a:spcPct val="55000"/>
              </a:spcBef>
              <a:buFont typeface="Wingdings" pitchFamily="2" charset="2"/>
              <a:buNone/>
            </a:pPr>
            <a:r>
              <a:rPr lang="en-US" sz="3200" b="1">
                <a:solidFill>
                  <a:schemeClr val="hlink"/>
                </a:solidFill>
              </a:rPr>
              <a:t>	</a:t>
            </a:r>
            <a:r>
              <a:rPr lang="en-US" sz="2400" b="1">
                <a:solidFill>
                  <a:schemeClr val="hlink"/>
                </a:solidFill>
              </a:rPr>
              <a:t>	      24, 35, 17, 21, 24, 37, 26, 46, 58, 30, </a:t>
            </a:r>
          </a:p>
          <a:p>
            <a:pPr>
              <a:buFont typeface="Wingdings" pitchFamily="2" charset="2"/>
              <a:buNone/>
            </a:pPr>
            <a:r>
              <a:rPr lang="en-US" sz="2400" b="1">
                <a:solidFill>
                  <a:schemeClr val="hlink"/>
                </a:solidFill>
              </a:rPr>
              <a:t>		      32, 13, 12, 38, 41, 43, 44, 27, 53, 27</a:t>
            </a:r>
          </a:p>
          <a:p>
            <a:pPr>
              <a:buFont typeface="Wingdings" pitchFamily="2" charset="2"/>
              <a:buNone/>
            </a:pPr>
            <a:endParaRPr lang="en-US" sz="2400" b="1">
              <a:solidFill>
                <a:schemeClr val="hlink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2000" b="1"/>
              <a:t>         </a:t>
            </a:r>
            <a:r>
              <a:rPr lang="en-US" sz="2000"/>
              <a:t>(Temperature is a continuous variable because it could </a:t>
            </a:r>
          </a:p>
          <a:p>
            <a:pPr>
              <a:buFont typeface="Wingdings" pitchFamily="2" charset="2"/>
              <a:buNone/>
            </a:pPr>
            <a:r>
              <a:rPr lang="en-US" sz="2000"/>
              <a:t>          be measured to any degree of precision desired)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D86FDB82-B42A-4B3E-96B1-3D606340DBCC}" type="slidenum">
              <a:rPr lang="en-US"/>
              <a:pPr/>
              <a:t>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609600" y="2209800"/>
            <a:ext cx="8153400" cy="381000"/>
          </a:xfrm>
          <a:prstGeom prst="rect">
            <a:avLst/>
          </a:prstGeom>
          <a:solidFill>
            <a:srgbClr val="FFFFD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81000"/>
            <a:ext cx="7793038" cy="762000"/>
          </a:xfrm>
        </p:spPr>
        <p:txBody>
          <a:bodyPr/>
          <a:lstStyle/>
          <a:p>
            <a:pPr defTabSz="914400"/>
            <a:r>
              <a:rPr lang="en-US"/>
              <a:t>Grouping Data by Classes</a:t>
            </a:r>
            <a:endParaRPr lang="en-US" sz="7400" b="1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305800" cy="45720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sz="2300"/>
              <a:t>Sort raw data in ascending order:</a:t>
            </a:r>
          </a:p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en-US" sz="1900" b="1">
                <a:solidFill>
                  <a:schemeClr val="hlink"/>
                </a:solidFill>
              </a:rPr>
              <a:t>12, 13, 17, 21, 24, 24, 26, 27, 27, 30, 32, 35, 37, 38, 41, 43, 44, 46, 53, 58</a:t>
            </a:r>
          </a:p>
          <a:p>
            <a:pPr>
              <a:lnSpc>
                <a:spcPct val="170000"/>
              </a:lnSpc>
            </a:pPr>
            <a:r>
              <a:rPr lang="en-US" sz="2400"/>
              <a:t>Find range:   </a:t>
            </a:r>
            <a:r>
              <a:rPr lang="en-US" sz="2400">
                <a:solidFill>
                  <a:schemeClr val="folHlink"/>
                </a:solidFill>
              </a:rPr>
              <a:t>58 - 12 = 46</a:t>
            </a:r>
          </a:p>
          <a:p>
            <a:pPr>
              <a:spcBef>
                <a:spcPct val="40000"/>
              </a:spcBef>
            </a:pPr>
            <a:r>
              <a:rPr lang="en-US" sz="2400"/>
              <a:t>Select number of classes: </a:t>
            </a:r>
            <a:r>
              <a:rPr lang="en-US" sz="2400">
                <a:solidFill>
                  <a:schemeClr val="folHlink"/>
                </a:solidFill>
              </a:rPr>
              <a:t>5</a:t>
            </a:r>
            <a:r>
              <a:rPr lang="en-US" sz="2400"/>
              <a:t> </a:t>
            </a:r>
            <a:r>
              <a:rPr lang="en-US" sz="1900"/>
              <a:t>(usually between 5 and 20)</a:t>
            </a:r>
          </a:p>
          <a:p>
            <a:pPr>
              <a:spcBef>
                <a:spcPct val="40000"/>
              </a:spcBef>
            </a:pPr>
            <a:r>
              <a:rPr lang="en-US" sz="2400"/>
              <a:t>Compute class width: </a:t>
            </a:r>
            <a:r>
              <a:rPr lang="en-US" sz="2400">
                <a:solidFill>
                  <a:schemeClr val="folHlink"/>
                </a:solidFill>
              </a:rPr>
              <a:t>10</a:t>
            </a:r>
            <a:r>
              <a:rPr lang="en-US" sz="2400"/>
              <a:t> </a:t>
            </a:r>
            <a:r>
              <a:rPr lang="en-US" sz="1900"/>
              <a:t>(46/5 then round off)</a:t>
            </a:r>
          </a:p>
          <a:p>
            <a:pPr>
              <a:spcBef>
                <a:spcPct val="40000"/>
              </a:spcBef>
            </a:pPr>
            <a:r>
              <a:rPr lang="en-US" sz="2400"/>
              <a:t>Determine class boundaries:</a:t>
            </a:r>
            <a:r>
              <a:rPr lang="en-US" sz="2400">
                <a:solidFill>
                  <a:schemeClr val="folHlink"/>
                </a:solidFill>
              </a:rPr>
              <a:t>10, 20, 30, 40, 50</a:t>
            </a:r>
          </a:p>
          <a:p>
            <a:pPr>
              <a:spcBef>
                <a:spcPct val="40000"/>
              </a:spcBef>
            </a:pPr>
            <a:r>
              <a:rPr lang="en-US" sz="2400"/>
              <a:t>Compute class midpoints: </a:t>
            </a:r>
            <a:r>
              <a:rPr lang="en-US" sz="2400">
                <a:solidFill>
                  <a:schemeClr val="folHlink"/>
                </a:solidFill>
              </a:rPr>
              <a:t>15, 25, 35, 45, 55</a:t>
            </a:r>
          </a:p>
          <a:p>
            <a:pPr>
              <a:spcBef>
                <a:spcPct val="40000"/>
              </a:spcBef>
            </a:pPr>
            <a:r>
              <a:rPr lang="en-US" sz="2400"/>
              <a:t>Count observations &amp; assign to classes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227D901D-D8C3-4A9E-9839-538879008A27}" type="slidenum">
              <a:rPr lang="en-US"/>
              <a:pPr/>
              <a:t>22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848600" cy="762000"/>
          </a:xfrm>
        </p:spPr>
        <p:txBody>
          <a:bodyPr/>
          <a:lstStyle/>
          <a:p>
            <a:pPr defTabSz="914400"/>
            <a:r>
              <a:rPr lang="en-US">
                <a:latin typeface="Arial" pitchFamily="34" charset="0"/>
              </a:rPr>
              <a:t>Frequency Distribution Example</a:t>
            </a:r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1447800" y="2514600"/>
            <a:ext cx="6400800" cy="3886200"/>
          </a:xfrm>
          <a:prstGeom prst="rect">
            <a:avLst/>
          </a:prstGeom>
          <a:solidFill>
            <a:srgbClr val="FFFFD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381000" y="1600200"/>
            <a:ext cx="8382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 b="1"/>
              <a:t>Data in ordered array: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000" b="1">
                <a:solidFill>
                  <a:srgbClr val="FF3300"/>
                </a:solidFill>
              </a:rPr>
              <a:t>12, 13, 17, 21, 24, 24, 26, 27, 27, 30, 32, 35, 37, 38, 41, 43, 44, 46, 53, 58</a:t>
            </a:r>
            <a:endParaRPr lang="en-US" sz="2000">
              <a:solidFill>
                <a:schemeClr val="hlink"/>
              </a:solidFill>
            </a:endParaRPr>
          </a:p>
        </p:txBody>
      </p:sp>
      <p:sp>
        <p:nvSpPr>
          <p:cNvPr id="144390" name="Line 6"/>
          <p:cNvSpPr>
            <a:spLocks noChangeShapeType="1"/>
          </p:cNvSpPr>
          <p:nvPr/>
        </p:nvSpPr>
        <p:spPr bwMode="auto">
          <a:xfrm>
            <a:off x="1811338" y="3733800"/>
            <a:ext cx="58086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4191000" y="3048000"/>
            <a:ext cx="0" cy="3300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44392" name="Rectangle 8"/>
          <p:cNvSpPr>
            <a:spLocks noChangeArrowheads="1"/>
          </p:cNvSpPr>
          <p:nvPr/>
        </p:nvSpPr>
        <p:spPr bwMode="auto">
          <a:xfrm>
            <a:off x="1752600" y="3048000"/>
            <a:ext cx="62706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>
                <a:solidFill>
                  <a:schemeClr val="folHlink"/>
                </a:solidFill>
                <a:latin typeface="Times New Roman" pitchFamily="18" charset="0"/>
              </a:rPr>
              <a:t>  </a:t>
            </a:r>
            <a:r>
              <a:rPr lang="en-US" b="1">
                <a:solidFill>
                  <a:schemeClr val="folHlink"/>
                </a:solidFill>
              </a:rPr>
              <a:t>Class</a:t>
            </a:r>
            <a:r>
              <a:rPr lang="en-US" sz="2800" b="1">
                <a:solidFill>
                  <a:schemeClr val="folHlink"/>
                </a:solidFill>
                <a:latin typeface="Times New Roman" pitchFamily="18" charset="0"/>
              </a:rPr>
              <a:t>                 </a:t>
            </a:r>
            <a:r>
              <a:rPr lang="en-US" sz="2000" b="1">
                <a:solidFill>
                  <a:schemeClr val="folHlink"/>
                </a:solidFill>
              </a:rPr>
              <a:t>Frequency</a:t>
            </a:r>
          </a:p>
        </p:txBody>
      </p:sp>
      <p:sp>
        <p:nvSpPr>
          <p:cNvPr id="144393" name="Rectangle 9"/>
          <p:cNvSpPr>
            <a:spLocks noChangeArrowheads="1"/>
          </p:cNvSpPr>
          <p:nvPr/>
        </p:nvSpPr>
        <p:spPr bwMode="auto">
          <a:xfrm>
            <a:off x="1524000" y="3810000"/>
            <a:ext cx="6423025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10 but under 20             3                  </a:t>
            </a:r>
            <a:r>
              <a:rPr lang="en-US" sz="1000" b="1">
                <a:solidFill>
                  <a:schemeClr val="bg2"/>
                </a:solidFill>
              </a:rPr>
              <a:t>  </a:t>
            </a:r>
            <a:r>
              <a:rPr lang="en-US" b="1">
                <a:solidFill>
                  <a:schemeClr val="bg2"/>
                </a:solidFill>
              </a:rPr>
              <a:t>.15 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20 but under 30	       6                   .30  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30 but under 40	       5                   .25 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40 but under 50             4                   .20 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50 but under 60	       2                   .10 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b="1">
                <a:solidFill>
                  <a:srgbClr val="CC0000"/>
                </a:solidFill>
              </a:rPr>
              <a:t>       </a:t>
            </a:r>
            <a:r>
              <a:rPr lang="en-US" b="1">
                <a:solidFill>
                  <a:schemeClr val="folHlink"/>
                </a:solidFill>
              </a:rPr>
              <a:t>Total		      20                 1.00</a:t>
            </a:r>
            <a:r>
              <a:rPr lang="en-US" b="1">
                <a:solidFill>
                  <a:srgbClr val="CC0000"/>
                </a:solidFill>
              </a:rPr>
              <a:t> 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>
            <a:off x="5943600" y="3048000"/>
            <a:ext cx="0" cy="3300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44395" name="Rectangle 11"/>
          <p:cNvSpPr>
            <a:spLocks noChangeArrowheads="1"/>
          </p:cNvSpPr>
          <p:nvPr/>
        </p:nvSpPr>
        <p:spPr bwMode="auto">
          <a:xfrm>
            <a:off x="6096000" y="3048000"/>
            <a:ext cx="162242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solidFill>
                  <a:schemeClr val="folHlink"/>
                </a:solidFill>
              </a:rPr>
              <a:t> Relative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folHlink"/>
                </a:solidFill>
              </a:rPr>
              <a:t>Frequency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>
            <a:off x="1735138" y="5943600"/>
            <a:ext cx="5961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44399" name="Rectangle 15"/>
          <p:cNvSpPr>
            <a:spLocks noChangeArrowheads="1"/>
          </p:cNvSpPr>
          <p:nvPr/>
        </p:nvSpPr>
        <p:spPr bwMode="auto">
          <a:xfrm>
            <a:off x="2057400" y="2514600"/>
            <a:ext cx="62706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>
                <a:solidFill>
                  <a:srgbClr val="CC0000"/>
                </a:solidFill>
                <a:latin typeface="Times New Roman" pitchFamily="18" charset="0"/>
              </a:rPr>
              <a:t>               </a:t>
            </a:r>
            <a:r>
              <a:rPr lang="en-US" sz="2000" b="1"/>
              <a:t>Frequency Distribution</a:t>
            </a:r>
          </a:p>
        </p:txBody>
      </p:sp>
      <p:sp>
        <p:nvSpPr>
          <p:cNvPr id="144400" name="Line 16"/>
          <p:cNvSpPr>
            <a:spLocks noChangeShapeType="1"/>
          </p:cNvSpPr>
          <p:nvPr/>
        </p:nvSpPr>
        <p:spPr bwMode="auto">
          <a:xfrm>
            <a:off x="1752600" y="3048000"/>
            <a:ext cx="58086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GRAPHS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For  Qualitative (Categorical) Data</a:t>
            </a:r>
          </a:p>
          <a:p>
            <a:pPr lvl="1"/>
            <a:r>
              <a:rPr lang="en-US" dirty="0"/>
              <a:t>Bar Charts and Pie </a:t>
            </a:r>
            <a:r>
              <a:rPr lang="en-US" dirty="0" smtClean="0"/>
              <a:t>Charts</a:t>
            </a:r>
            <a:endParaRPr lang="tr-TR" dirty="0" smtClean="0"/>
          </a:p>
          <a:p>
            <a:r>
              <a:rPr lang="tr-TR" sz="2700" dirty="0" smtClean="0"/>
              <a:t>For Quantitative Data</a:t>
            </a:r>
          </a:p>
          <a:p>
            <a:pPr lvl="1"/>
            <a:r>
              <a:rPr lang="en-US" sz="2300" dirty="0" smtClean="0"/>
              <a:t>Frequency </a:t>
            </a:r>
            <a:r>
              <a:rPr lang="en-US" sz="2300" dirty="0"/>
              <a:t>Distributions and </a:t>
            </a:r>
            <a:r>
              <a:rPr lang="en-US" sz="2300" dirty="0" smtClean="0"/>
              <a:t>Histograms</a:t>
            </a:r>
            <a:endParaRPr lang="tr-TR" sz="2300" dirty="0" smtClean="0"/>
          </a:p>
          <a:p>
            <a:pPr lvl="1"/>
            <a:r>
              <a:rPr lang="en-US" sz="2300" dirty="0" smtClean="0"/>
              <a:t>Stem </a:t>
            </a:r>
            <a:r>
              <a:rPr lang="en-US" sz="2300" dirty="0"/>
              <a:t>and Leaf </a:t>
            </a:r>
            <a:r>
              <a:rPr lang="en-US" sz="2300" dirty="0" smtClean="0"/>
              <a:t>Diagrams</a:t>
            </a:r>
            <a:endParaRPr lang="tr-TR" sz="2300" dirty="0" smtClean="0"/>
          </a:p>
          <a:p>
            <a:r>
              <a:rPr lang="tr-TR" sz="2700" dirty="0" smtClean="0"/>
              <a:t>For Time Series Data</a:t>
            </a:r>
          </a:p>
          <a:p>
            <a:pPr lvl="1"/>
            <a:r>
              <a:rPr lang="en-US" sz="2300" dirty="0"/>
              <a:t>Line </a:t>
            </a:r>
            <a:r>
              <a:rPr lang="en-US" sz="2300" dirty="0" smtClean="0"/>
              <a:t>Charts</a:t>
            </a:r>
            <a:endParaRPr lang="tr-TR" sz="2300" dirty="0" smtClean="0"/>
          </a:p>
          <a:p>
            <a:r>
              <a:rPr lang="tr-TR" sz="2700" dirty="0" smtClean="0"/>
              <a:t>For Relationship (2 variables)</a:t>
            </a:r>
          </a:p>
          <a:p>
            <a:pPr lvl="1"/>
            <a:r>
              <a:rPr lang="en-US" sz="2300" dirty="0" smtClean="0"/>
              <a:t>Scatter </a:t>
            </a:r>
            <a:r>
              <a:rPr lang="en-US" sz="2300" dirty="0"/>
              <a:t>Diagrams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41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97936CB6-0E6A-4888-A54F-5C86DEDEE432}" type="slidenum">
              <a:rPr lang="en-US"/>
              <a:pPr/>
              <a:t>24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Graphing Categorical Data</a:t>
            </a:r>
          </a:p>
        </p:txBody>
      </p:sp>
      <p:sp>
        <p:nvSpPr>
          <p:cNvPr id="163843" name="Line 3"/>
          <p:cNvSpPr>
            <a:spLocks noChangeShapeType="1"/>
          </p:cNvSpPr>
          <p:nvPr/>
        </p:nvSpPr>
        <p:spPr bwMode="auto">
          <a:xfrm>
            <a:off x="4418013" y="2665413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3845" name="Rectangle 5"/>
          <p:cNvSpPr>
            <a:spLocks noChangeArrowheads="1"/>
          </p:cNvSpPr>
          <p:nvPr/>
        </p:nvSpPr>
        <p:spPr bwMode="auto">
          <a:xfrm>
            <a:off x="2971800" y="1752600"/>
            <a:ext cx="2968625" cy="955675"/>
          </a:xfrm>
          <a:prstGeom prst="rect">
            <a:avLst/>
          </a:prstGeom>
          <a:solidFill>
            <a:srgbClr val="FFFFD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 b="1"/>
              <a:t>Categorical Data</a:t>
            </a:r>
          </a:p>
        </p:txBody>
      </p:sp>
      <p:sp>
        <p:nvSpPr>
          <p:cNvPr id="163851" name="Line 11"/>
          <p:cNvSpPr>
            <a:spLocks noChangeShapeType="1"/>
          </p:cNvSpPr>
          <p:nvPr/>
        </p:nvSpPr>
        <p:spPr bwMode="auto">
          <a:xfrm flipV="1">
            <a:off x="2133600" y="3046413"/>
            <a:ext cx="4646613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1371600" y="3962400"/>
            <a:ext cx="1597025" cy="95567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 b="1"/>
              <a:t>Pie Charts</a:t>
            </a:r>
          </a:p>
        </p:txBody>
      </p:sp>
      <p:sp>
        <p:nvSpPr>
          <p:cNvPr id="163853" name="Line 13"/>
          <p:cNvSpPr>
            <a:spLocks noChangeShapeType="1"/>
          </p:cNvSpPr>
          <p:nvPr/>
        </p:nvSpPr>
        <p:spPr bwMode="auto">
          <a:xfrm>
            <a:off x="6780213" y="3046413"/>
            <a:ext cx="1587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3854" name="Rectangle 14"/>
          <p:cNvSpPr>
            <a:spLocks noChangeArrowheads="1"/>
          </p:cNvSpPr>
          <p:nvPr/>
        </p:nvSpPr>
        <p:spPr bwMode="auto">
          <a:xfrm>
            <a:off x="5867400" y="3962400"/>
            <a:ext cx="2282825" cy="95567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 b="1"/>
              <a:t>Pareto Diagram</a:t>
            </a:r>
          </a:p>
        </p:txBody>
      </p:sp>
      <p:sp>
        <p:nvSpPr>
          <p:cNvPr id="163855" name="Line 15"/>
          <p:cNvSpPr>
            <a:spLocks noChangeShapeType="1"/>
          </p:cNvSpPr>
          <p:nvPr/>
        </p:nvSpPr>
        <p:spPr bwMode="auto">
          <a:xfrm>
            <a:off x="2133600" y="3048000"/>
            <a:ext cx="1588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3856" name="Rectangle 16"/>
          <p:cNvSpPr>
            <a:spLocks noChangeArrowheads="1"/>
          </p:cNvSpPr>
          <p:nvPr/>
        </p:nvSpPr>
        <p:spPr bwMode="auto">
          <a:xfrm>
            <a:off x="3581400" y="3962400"/>
            <a:ext cx="1673225" cy="95567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 b="1"/>
              <a:t>Bar Charts</a:t>
            </a:r>
          </a:p>
        </p:txBody>
      </p:sp>
    </p:spTree>
    <p:extLst>
      <p:ext uri="{BB962C8B-B14F-4D97-AF65-F5344CB8AC3E}">
        <p14:creationId xmlns:p14="http://schemas.microsoft.com/office/powerpoint/2010/main" val="36600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DA31B4DE-A3F0-4509-B0F6-4D27111BB3DB}" type="slidenum">
              <a:rPr lang="en-US"/>
              <a:pPr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81000"/>
            <a:ext cx="5867400" cy="762000"/>
          </a:xfrm>
        </p:spPr>
        <p:txBody>
          <a:bodyPr/>
          <a:lstStyle/>
          <a:p>
            <a:r>
              <a:rPr lang="en-US"/>
              <a:t>Bar and Pie Charts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905000"/>
            <a:ext cx="7162800" cy="3886200"/>
          </a:xfrm>
        </p:spPr>
        <p:txBody>
          <a:bodyPr/>
          <a:lstStyle/>
          <a:p>
            <a:r>
              <a:rPr lang="en-US"/>
              <a:t>Bar charts and Pie charts are often used for qualitative (category) data</a:t>
            </a:r>
          </a:p>
          <a:p>
            <a:endParaRPr lang="en-US"/>
          </a:p>
          <a:p>
            <a:r>
              <a:rPr lang="en-US"/>
              <a:t>Height of bar or size of pie slice shows the frequency or percentage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0418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0B5E4C3E-F075-4276-AFF1-3CFFA7A94991}" type="slidenum">
              <a:rPr lang="en-US"/>
              <a:pPr/>
              <a:t>26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6019800" cy="76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Pie Chart Example</a:t>
            </a:r>
            <a:endParaRPr lang="en-US" sz="2900"/>
          </a:p>
        </p:txBody>
      </p:sp>
      <p:graphicFrame>
        <p:nvGraphicFramePr>
          <p:cNvPr id="161795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505200" y="2362200"/>
          <a:ext cx="56388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78" name="Worksheet" r:id="rId3" imgW="2695575" imgH="1600403" progId="Excel.Sheet.8">
                  <p:embed/>
                </p:oleObj>
              </mc:Choice>
              <mc:Fallback>
                <p:oleObj name="Worksheet" r:id="rId3" imgW="2695575" imgH="160040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362200"/>
                        <a:ext cx="5638800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6" name="Rectangle 4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7543800" y="5029200"/>
            <a:ext cx="1447800" cy="952500"/>
          </a:xfrm>
          <a:prstGeom prst="rect">
            <a:avLst/>
          </a:prstGeom>
          <a:solidFill>
            <a:srgbClr val="F8F8F8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 b="1">
                <a:solidFill>
                  <a:schemeClr val="tx2"/>
                </a:solidFill>
              </a:rPr>
              <a:t>Percentages are rounded to the nearest percent</a:t>
            </a:r>
            <a:endParaRPr lang="en-US" sz="14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2209800" y="1524000"/>
            <a:ext cx="51816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D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</a:rPr>
              <a:t>Current Investment Portfolio </a:t>
            </a:r>
          </a:p>
        </p:txBody>
      </p:sp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029200" y="2362200"/>
            <a:ext cx="1143000" cy="6794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800" b="1">
                <a:solidFill>
                  <a:srgbClr val="000000"/>
                </a:solidFill>
              </a:rPr>
              <a:t>Savings </a:t>
            </a:r>
          </a:p>
          <a:p>
            <a:pPr algn="ctr"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sz="1800" b="1">
                <a:solidFill>
                  <a:srgbClr val="000000"/>
                </a:solidFill>
              </a:rPr>
              <a:t>   15%</a:t>
            </a:r>
          </a:p>
        </p:txBody>
      </p:sp>
      <p:sp>
        <p:nvSpPr>
          <p:cNvPr id="161800" name="Rectangle 8"/>
          <p:cNvSpPr>
            <a:spLocks noChangeArrowheads="1"/>
          </p:cNvSpPr>
          <p:nvPr/>
        </p:nvSpPr>
        <p:spPr bwMode="auto">
          <a:xfrm>
            <a:off x="4419600" y="3429000"/>
            <a:ext cx="758825" cy="650875"/>
          </a:xfrm>
          <a:prstGeom prst="rect">
            <a:avLst/>
          </a:prstGeom>
          <a:solidFill>
            <a:srgbClr val="FFFFD9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800" b="1">
                <a:solidFill>
                  <a:srgbClr val="000000"/>
                </a:solidFill>
              </a:rPr>
              <a:t>CD 14%</a:t>
            </a:r>
          </a:p>
        </p:txBody>
      </p:sp>
      <p:sp>
        <p:nvSpPr>
          <p:cNvPr id="161801" name="Rectangle 9"/>
          <p:cNvSpPr>
            <a:spLocks noChangeArrowheads="1"/>
          </p:cNvSpPr>
          <p:nvPr/>
        </p:nvSpPr>
        <p:spPr bwMode="auto">
          <a:xfrm>
            <a:off x="5181600" y="5029200"/>
            <a:ext cx="914400" cy="650875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800" b="1">
                <a:solidFill>
                  <a:srgbClr val="000000"/>
                </a:solidFill>
              </a:rPr>
              <a:t>Bonds 29%</a:t>
            </a:r>
          </a:p>
        </p:txBody>
      </p:sp>
      <p:sp>
        <p:nvSpPr>
          <p:cNvPr id="161802" name="Rectangle 10"/>
          <p:cNvSpPr>
            <a:spLocks noChangeArrowheads="1"/>
          </p:cNvSpPr>
          <p:nvPr/>
        </p:nvSpPr>
        <p:spPr bwMode="auto">
          <a:xfrm>
            <a:off x="7239000" y="2971800"/>
            <a:ext cx="990600" cy="650875"/>
          </a:xfrm>
          <a:prstGeom prst="rect">
            <a:avLst/>
          </a:prstGeom>
          <a:solidFill>
            <a:srgbClr val="9999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sz="1800" b="1">
                <a:solidFill>
                  <a:srgbClr val="000000"/>
                </a:solidFill>
              </a:rPr>
              <a:t>Stocks</a:t>
            </a: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sz="1800" b="1">
                <a:solidFill>
                  <a:srgbClr val="000000"/>
                </a:solidFill>
              </a:rPr>
              <a:t>42%</a:t>
            </a:r>
          </a:p>
        </p:txBody>
      </p:sp>
      <p:sp>
        <p:nvSpPr>
          <p:cNvPr id="161803" name="Rectangle 11"/>
          <p:cNvSpPr>
            <a:spLocks noChangeArrowheads="1"/>
          </p:cNvSpPr>
          <p:nvPr/>
        </p:nvSpPr>
        <p:spPr bwMode="auto">
          <a:xfrm>
            <a:off x="152400" y="2362200"/>
            <a:ext cx="4038600" cy="2295525"/>
          </a:xfrm>
          <a:prstGeom prst="rect">
            <a:avLst/>
          </a:prstGeom>
          <a:solidFill>
            <a:srgbClr val="FFFFD5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sz="1600" b="1"/>
              <a:t>Investment        Amount       Percentage</a:t>
            </a:r>
            <a:endParaRPr lang="en-US" sz="1600"/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 sz="1600" b="1"/>
              <a:t>Type</a:t>
            </a:r>
            <a:r>
              <a:rPr lang="en-US" sz="1800" b="1"/>
              <a:t>     </a:t>
            </a:r>
            <a:r>
              <a:rPr lang="en-US" sz="1800"/>
              <a:t>        </a:t>
            </a:r>
            <a:r>
              <a:rPr lang="en-US" sz="1400"/>
              <a:t>(in thousands $)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endParaRPr lang="en-US" sz="1400"/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endParaRPr lang="en-US" sz="1800"/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 sz="1800"/>
              <a:t>Stocks              46.5           </a:t>
            </a:r>
            <a:r>
              <a:rPr lang="en-US" sz="1000"/>
              <a:t> </a:t>
            </a:r>
            <a:r>
              <a:rPr lang="en-US" sz="1800"/>
              <a:t>    42.27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endParaRPr lang="en-US" sz="1800"/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 sz="1800"/>
              <a:t>Bonds	          </a:t>
            </a:r>
            <a:r>
              <a:rPr lang="en-US" sz="1000"/>
              <a:t> </a:t>
            </a:r>
            <a:r>
              <a:rPr lang="en-US" sz="1800"/>
              <a:t>32.0               29.09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endParaRPr lang="en-US" sz="1800"/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 sz="1800"/>
              <a:t>CD	          15.5                14.09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endParaRPr lang="en-US" sz="1800"/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 sz="1800"/>
              <a:t>Savings           </a:t>
            </a:r>
            <a:r>
              <a:rPr lang="en-US" sz="1000"/>
              <a:t> </a:t>
            </a:r>
            <a:r>
              <a:rPr lang="en-US" sz="1800"/>
              <a:t>16.0             </a:t>
            </a:r>
            <a:r>
              <a:rPr lang="en-US" sz="1000"/>
              <a:t> </a:t>
            </a:r>
            <a:r>
              <a:rPr lang="en-US" sz="1800"/>
              <a:t>  </a:t>
            </a:r>
            <a:r>
              <a:rPr lang="en-US" sz="1000"/>
              <a:t> </a:t>
            </a:r>
            <a:r>
              <a:rPr lang="en-US" sz="1800"/>
              <a:t>14.55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endParaRPr lang="en-US" sz="1800"/>
          </a:p>
          <a:p>
            <a:pPr eaLnBrk="0" hangingPunct="0">
              <a:lnSpc>
                <a:spcPct val="30000"/>
              </a:lnSpc>
              <a:spcBef>
                <a:spcPct val="50000"/>
              </a:spcBef>
            </a:pPr>
            <a:r>
              <a:rPr lang="en-US" sz="1800" b="1"/>
              <a:t>Total</a:t>
            </a:r>
            <a:r>
              <a:rPr lang="en-US" sz="1800"/>
              <a:t>	           </a:t>
            </a:r>
            <a:r>
              <a:rPr lang="en-US" sz="1800" b="1"/>
              <a:t>110	</a:t>
            </a:r>
            <a:r>
              <a:rPr lang="en-US" sz="1800"/>
              <a:t>      </a:t>
            </a:r>
            <a:r>
              <a:rPr lang="en-US" sz="1800" b="1"/>
              <a:t>100</a:t>
            </a:r>
            <a:endParaRPr lang="en-US" sz="1800"/>
          </a:p>
        </p:txBody>
      </p:sp>
      <p:sp>
        <p:nvSpPr>
          <p:cNvPr id="161806" name="Line 14"/>
          <p:cNvSpPr>
            <a:spLocks noChangeShapeType="1"/>
          </p:cNvSpPr>
          <p:nvPr/>
        </p:nvSpPr>
        <p:spPr bwMode="auto">
          <a:xfrm>
            <a:off x="2895600" y="2362200"/>
            <a:ext cx="0" cy="2286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1809" name="Line 17"/>
          <p:cNvSpPr>
            <a:spLocks noChangeShapeType="1"/>
          </p:cNvSpPr>
          <p:nvPr/>
        </p:nvSpPr>
        <p:spPr bwMode="auto">
          <a:xfrm>
            <a:off x="1447800" y="2362200"/>
            <a:ext cx="0" cy="2286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1813" name="Line 21"/>
          <p:cNvSpPr>
            <a:spLocks noChangeShapeType="1"/>
          </p:cNvSpPr>
          <p:nvPr/>
        </p:nvSpPr>
        <p:spPr bwMode="auto">
          <a:xfrm>
            <a:off x="228600" y="28956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61814" name="Line 22"/>
          <p:cNvSpPr>
            <a:spLocks noChangeShapeType="1"/>
          </p:cNvSpPr>
          <p:nvPr/>
        </p:nvSpPr>
        <p:spPr bwMode="auto">
          <a:xfrm>
            <a:off x="228600" y="43434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61815" name="Rectangle 23"/>
          <p:cNvSpPr>
            <a:spLocks noChangeArrowheads="1"/>
          </p:cNvSpPr>
          <p:nvPr/>
        </p:nvSpPr>
        <p:spPr bwMode="auto">
          <a:xfrm>
            <a:off x="609600" y="5105400"/>
            <a:ext cx="2895600" cy="36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solidFill>
                  <a:srgbClr val="000066"/>
                </a:solidFill>
              </a:rPr>
              <a:t>(Variables are Qualitative)</a:t>
            </a:r>
          </a:p>
        </p:txBody>
      </p:sp>
      <p:sp>
        <p:nvSpPr>
          <p:cNvPr id="161816" name="Line 24"/>
          <p:cNvSpPr>
            <a:spLocks noChangeShapeType="1"/>
          </p:cNvSpPr>
          <p:nvPr/>
        </p:nvSpPr>
        <p:spPr bwMode="auto">
          <a:xfrm flipH="1" flipV="1">
            <a:off x="1066800" y="4267200"/>
            <a:ext cx="60960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931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CBB07C3F-27B6-4A55-9961-5A0AEC761726}" type="slidenum">
              <a:rPr lang="en-US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Bar Chart Example</a:t>
            </a:r>
            <a:endParaRPr lang="en-US" sz="2900"/>
          </a:p>
        </p:txBody>
      </p:sp>
      <p:graphicFrame>
        <p:nvGraphicFramePr>
          <p:cNvPr id="166915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9600" y="1752600"/>
          <a:ext cx="80010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2" name="Worksheet" r:id="rId3" imgW="3609975" imgH="2124253" progId="Excel.Sheet.8">
                  <p:embed/>
                </p:oleObj>
              </mc:Choice>
              <mc:Fallback>
                <p:oleObj name="Worksheet" r:id="rId3" imgW="3609975" imgH="2124253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80010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7608E50D-3BD4-468E-99A0-36D2E8B48887}" type="slidenum">
              <a:rPr lang="en-US"/>
              <a:pPr/>
              <a:t>28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Pareto Diagram Example</a:t>
            </a:r>
          </a:p>
        </p:txBody>
      </p:sp>
      <p:sp>
        <p:nvSpPr>
          <p:cNvPr id="168963" name="Rectangle 3"/>
          <p:cNvSpPr>
            <a:spLocks noChangeArrowheads="1"/>
          </p:cNvSpPr>
          <p:nvPr/>
        </p:nvSpPr>
        <p:spPr bwMode="auto">
          <a:xfrm rot="5400000">
            <a:off x="6094413" y="3490912"/>
            <a:ext cx="30480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800" b="1">
                <a:solidFill>
                  <a:srgbClr val="000000"/>
                </a:solidFill>
              </a:rPr>
              <a:t>cumulative % invested</a:t>
            </a:r>
            <a:r>
              <a:rPr lang="en-US" sz="1800" b="1"/>
              <a:t> (line graph)</a:t>
            </a:r>
            <a:endParaRPr lang="en-US" sz="1800"/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 rot="16200000">
            <a:off x="-861219" y="3452019"/>
            <a:ext cx="3732213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800" b="1">
                <a:solidFill>
                  <a:srgbClr val="000000"/>
                </a:solidFill>
              </a:rPr>
              <a:t>% invested in each category (bar graph)</a:t>
            </a:r>
            <a:endParaRPr lang="en-US" sz="1800">
              <a:solidFill>
                <a:srgbClr val="000000"/>
              </a:solidFill>
            </a:endParaRPr>
          </a:p>
        </p:txBody>
      </p:sp>
      <p:graphicFrame>
        <p:nvGraphicFramePr>
          <p:cNvPr id="168965" name="Object 5"/>
          <p:cNvGraphicFramePr>
            <a:graphicFrameLocks noChangeAspect="1"/>
          </p:cNvGraphicFramePr>
          <p:nvPr/>
        </p:nvGraphicFramePr>
        <p:xfrm>
          <a:off x="1371600" y="1600200"/>
          <a:ext cx="6019800" cy="454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26" name="Worksheet" r:id="rId3" imgW="8677656" imgH="5934456" progId="Excel.Sheet.8">
                  <p:embed/>
                </p:oleObj>
              </mc:Choice>
              <mc:Fallback>
                <p:oleObj name="Worksheet" r:id="rId3" imgW="8677656" imgH="5934456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600200"/>
                        <a:ext cx="6019800" cy="454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73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DFCE7217-5EDD-494B-B5B3-B9A6F0831ED4}" type="slidenum">
              <a:rPr lang="en-US"/>
              <a:pPr/>
              <a:t>29</a:t>
            </a:fld>
            <a:endParaRPr lang="en-US"/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 Chart Example</a:t>
            </a:r>
          </a:p>
        </p:txBody>
      </p:sp>
      <p:graphicFrame>
        <p:nvGraphicFramePr>
          <p:cNvPr id="174084" name="Object 4"/>
          <p:cNvGraphicFramePr>
            <a:graphicFrameLocks noChangeAspect="1"/>
          </p:cNvGraphicFramePr>
          <p:nvPr/>
        </p:nvGraphicFramePr>
        <p:xfrm>
          <a:off x="2209800" y="1828800"/>
          <a:ext cx="6853238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0" name="Chart" r:id="rId3" imgW="4410075" imgH="2390851" progId="Excel.Chart.8">
                  <p:embed/>
                </p:oleObj>
              </mc:Choice>
              <mc:Fallback>
                <p:oleObj name="Chart" r:id="rId3" imgW="4410075" imgH="2390851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28800"/>
                        <a:ext cx="6853238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97" name="Group 117"/>
          <p:cNvGraphicFramePr>
            <a:graphicFrameLocks noGrp="1"/>
          </p:cNvGraphicFramePr>
          <p:nvPr/>
        </p:nvGraphicFramePr>
        <p:xfrm>
          <a:off x="152400" y="1905000"/>
          <a:ext cx="2209800" cy="3467420"/>
        </p:xfrm>
        <a:graphic>
          <a:graphicData uri="http://schemas.openxmlformats.org/drawingml/2006/table">
            <a:tbl>
              <a:tblPr/>
              <a:tblGrid>
                <a:gridCol w="1104900"/>
                <a:gridCol w="1104900"/>
              </a:tblGrid>
              <a:tr h="2317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Number of days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Total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</a:tr>
            </a:tbl>
          </a:graphicData>
        </a:graphic>
      </p:graphicFrame>
      <p:pic>
        <p:nvPicPr>
          <p:cNvPr id="174199" name="Picture 119" descr="new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400"/>
            <a:ext cx="158115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7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 Newspaper Article: A local one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19792" r="22401" b="6250"/>
          <a:stretch/>
        </p:blipFill>
        <p:spPr bwMode="auto">
          <a:xfrm>
            <a:off x="666750" y="1447800"/>
            <a:ext cx="77914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8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AC802A21-E374-44B9-9C7F-AD86F5504F16}" type="slidenum">
              <a:rPr lang="en-US"/>
              <a:pPr/>
              <a:t>30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33400"/>
            <a:ext cx="7793038" cy="76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/>
              <a:t>Tabulating and Graphing </a:t>
            </a:r>
            <a:br>
              <a:rPr lang="en-US" sz="3600"/>
            </a:br>
            <a:r>
              <a:rPr lang="en-US" sz="3600"/>
              <a:t>Multivariate Categorical Data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68488"/>
            <a:ext cx="8001000" cy="569912"/>
          </a:xfrm>
        </p:spPr>
        <p:txBody>
          <a:bodyPr/>
          <a:lstStyle/>
          <a:p>
            <a:r>
              <a:rPr lang="en-US"/>
              <a:t>Investment in thousands of dollars</a:t>
            </a:r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" y="1828800"/>
            <a:ext cx="8020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230188" y="2668588"/>
            <a:ext cx="8455025" cy="3270250"/>
          </a:xfrm>
          <a:prstGeom prst="rect">
            <a:avLst/>
          </a:prstGeom>
          <a:solidFill>
            <a:srgbClr val="FFFFD9"/>
          </a:solidFill>
          <a:ln w="19050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rgbClr val="000066"/>
                </a:solidFill>
              </a:rPr>
              <a:t>Investment        </a:t>
            </a:r>
            <a:r>
              <a:rPr lang="en-US" sz="2000" b="1">
                <a:solidFill>
                  <a:srgbClr val="A50021"/>
                </a:solidFill>
              </a:rPr>
              <a:t>Investor A          </a:t>
            </a:r>
            <a:r>
              <a:rPr lang="en-US" sz="2000" b="1">
                <a:solidFill>
                  <a:srgbClr val="D8AF00"/>
                </a:solidFill>
              </a:rPr>
              <a:t>Investor B</a:t>
            </a:r>
            <a:r>
              <a:rPr lang="en-US" sz="2000" b="1">
                <a:solidFill>
                  <a:srgbClr val="000066"/>
                </a:solidFill>
              </a:rPr>
              <a:t>         </a:t>
            </a:r>
            <a:r>
              <a:rPr lang="en-US" sz="2000" b="1">
                <a:solidFill>
                  <a:schemeClr val="accent1"/>
                </a:solidFill>
              </a:rPr>
              <a:t>Investor C</a:t>
            </a:r>
            <a:r>
              <a:rPr lang="en-US" sz="2000" b="1">
                <a:solidFill>
                  <a:srgbClr val="008000"/>
                </a:solidFill>
              </a:rPr>
              <a:t>       </a:t>
            </a:r>
            <a:r>
              <a:rPr lang="en-US" sz="2000" b="1">
                <a:solidFill>
                  <a:srgbClr val="000066"/>
                </a:solidFill>
              </a:rPr>
              <a:t>Total </a:t>
            </a:r>
          </a:p>
          <a:p>
            <a:pPr eaLnBrk="0" hangingPunct="0">
              <a:lnSpc>
                <a:spcPct val="20000"/>
              </a:lnSpc>
              <a:spcBef>
                <a:spcPct val="50000"/>
              </a:spcBef>
            </a:pPr>
            <a:r>
              <a:rPr lang="en-US" sz="2000" b="1">
                <a:solidFill>
                  <a:srgbClr val="000066"/>
                </a:solidFill>
              </a:rPr>
              <a:t>Category</a:t>
            </a:r>
            <a:r>
              <a:rPr lang="en-US" b="1">
                <a:solidFill>
                  <a:srgbClr val="000066"/>
                </a:solidFill>
              </a:rPr>
              <a:t>	</a:t>
            </a:r>
            <a:r>
              <a:rPr lang="en-US">
                <a:solidFill>
                  <a:srgbClr val="000066"/>
                </a:solidFill>
              </a:rPr>
              <a:t>	</a:t>
            </a:r>
          </a:p>
          <a:p>
            <a:pPr eaLnBrk="0" hangingPunct="0">
              <a:lnSpc>
                <a:spcPct val="20000"/>
              </a:lnSpc>
              <a:spcBef>
                <a:spcPct val="50000"/>
              </a:spcBef>
            </a:pPr>
            <a:endParaRPr lang="en-US" sz="1000">
              <a:solidFill>
                <a:srgbClr val="000066"/>
              </a:solidFill>
            </a:endParaRPr>
          </a:p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Stocks	     46.5	       55	       27.5	  </a:t>
            </a:r>
            <a:r>
              <a:rPr lang="en-US" b="1">
                <a:solidFill>
                  <a:srgbClr val="000000"/>
                </a:solidFill>
              </a:rPr>
              <a:t>129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	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Bonds		     32.0                 44	       19.0          </a:t>
            </a:r>
            <a:r>
              <a:rPr lang="en-US" b="1">
                <a:solidFill>
                  <a:srgbClr val="000000"/>
                </a:solidFill>
              </a:rPr>
              <a:t> 95</a:t>
            </a:r>
            <a:endParaRPr lang="en-US">
              <a:solidFill>
                <a:srgbClr val="000000"/>
              </a:solidFill>
            </a:endParaRP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endParaRPr lang="en-US">
              <a:solidFill>
                <a:srgbClr val="000000"/>
              </a:solidFill>
            </a:endParaRP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CD		     15.5                 20                 13.5           </a:t>
            </a:r>
            <a:r>
              <a:rPr lang="en-US" sz="800">
                <a:solidFill>
                  <a:srgbClr val="000000"/>
                </a:solidFill>
              </a:rPr>
              <a:t> </a:t>
            </a:r>
            <a:r>
              <a:rPr lang="en-US" b="1">
                <a:solidFill>
                  <a:srgbClr val="000000"/>
                </a:solidFill>
              </a:rPr>
              <a:t>49</a:t>
            </a:r>
            <a:endParaRPr lang="en-US">
              <a:solidFill>
                <a:srgbClr val="000000"/>
              </a:solidFill>
            </a:endParaRP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	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Savings	     16.0	       28                   7.0           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b="1">
                <a:solidFill>
                  <a:srgbClr val="000000"/>
                </a:solidFill>
              </a:rPr>
              <a:t>51	</a:t>
            </a:r>
            <a:r>
              <a:rPr lang="en-US">
                <a:solidFill>
                  <a:srgbClr val="000000"/>
                </a:solidFill>
              </a:rPr>
              <a:t>	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endParaRPr lang="en-US">
              <a:solidFill>
                <a:srgbClr val="000000"/>
              </a:solidFill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</a:rPr>
              <a:t>Total	</a:t>
            </a:r>
            <a:r>
              <a:rPr lang="en-US">
                <a:solidFill>
                  <a:srgbClr val="000000"/>
                </a:solidFill>
              </a:rPr>
              <a:t>	    </a:t>
            </a:r>
            <a:r>
              <a:rPr lang="en-US" b="1">
                <a:solidFill>
                  <a:srgbClr val="000000"/>
                </a:solidFill>
              </a:rPr>
              <a:t>110.0	      147                 67.0	  324</a:t>
            </a:r>
          </a:p>
          <a:p>
            <a:pPr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  <a:latin typeface="Times New Roman" pitchFamily="18" charset="0"/>
              </a:rPr>
              <a:t>	 </a:t>
            </a:r>
          </a:p>
        </p:txBody>
      </p:sp>
      <p:sp>
        <p:nvSpPr>
          <p:cNvPr id="169990" name="Line 6"/>
          <p:cNvSpPr>
            <a:spLocks noChangeShapeType="1"/>
          </p:cNvSpPr>
          <p:nvPr/>
        </p:nvSpPr>
        <p:spPr bwMode="auto">
          <a:xfrm>
            <a:off x="228600" y="3276600"/>
            <a:ext cx="84582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9991" name="Line 7"/>
          <p:cNvSpPr>
            <a:spLocks noChangeShapeType="1"/>
          </p:cNvSpPr>
          <p:nvPr/>
        </p:nvSpPr>
        <p:spPr bwMode="auto">
          <a:xfrm>
            <a:off x="1905000" y="2667000"/>
            <a:ext cx="0" cy="3276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9992" name="Line 8"/>
          <p:cNvSpPr>
            <a:spLocks noChangeShapeType="1"/>
          </p:cNvSpPr>
          <p:nvPr/>
        </p:nvSpPr>
        <p:spPr bwMode="auto">
          <a:xfrm>
            <a:off x="3886200" y="2667000"/>
            <a:ext cx="0" cy="3276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9993" name="Line 9"/>
          <p:cNvSpPr>
            <a:spLocks noChangeShapeType="1"/>
          </p:cNvSpPr>
          <p:nvPr/>
        </p:nvSpPr>
        <p:spPr bwMode="auto">
          <a:xfrm>
            <a:off x="5715000" y="2667000"/>
            <a:ext cx="0" cy="3276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9994" name="Line 10"/>
          <p:cNvSpPr>
            <a:spLocks noChangeShapeType="1"/>
          </p:cNvSpPr>
          <p:nvPr/>
        </p:nvSpPr>
        <p:spPr bwMode="auto">
          <a:xfrm>
            <a:off x="7543800" y="2667000"/>
            <a:ext cx="0" cy="3276600"/>
          </a:xfrm>
          <a:prstGeom prst="line">
            <a:avLst/>
          </a:prstGeom>
          <a:noFill/>
          <a:ln w="19050">
            <a:solidFill>
              <a:srgbClr val="5F5F5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69995" name="Line 11"/>
          <p:cNvSpPr>
            <a:spLocks noChangeShapeType="1"/>
          </p:cNvSpPr>
          <p:nvPr/>
        </p:nvSpPr>
        <p:spPr bwMode="auto">
          <a:xfrm>
            <a:off x="238125" y="5257800"/>
            <a:ext cx="8448675" cy="0"/>
          </a:xfrm>
          <a:prstGeom prst="line">
            <a:avLst/>
          </a:prstGeom>
          <a:noFill/>
          <a:ln w="19050">
            <a:solidFill>
              <a:srgbClr val="5F5F5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49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116AFB34-55AC-4286-80B1-7308BF479AD4}" type="slidenum">
              <a:rPr lang="en-US"/>
              <a:pPr/>
              <a:t>31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71010" name="Rectangle 4098"/>
          <p:cNvSpPr>
            <a:spLocks noGrp="1" noChangeArrowheads="1"/>
          </p:cNvSpPr>
          <p:nvPr>
            <p:ph type="title"/>
          </p:nvPr>
        </p:nvSpPr>
        <p:spPr>
          <a:xfrm>
            <a:off x="990600" y="533400"/>
            <a:ext cx="7793038" cy="76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/>
              <a:t>Tabulating and Graphing </a:t>
            </a:r>
            <a:br>
              <a:rPr lang="en-US" sz="3600"/>
            </a:br>
            <a:r>
              <a:rPr lang="en-US" sz="3600"/>
              <a:t>Multivariate Categorical Data</a:t>
            </a:r>
          </a:p>
        </p:txBody>
      </p:sp>
      <p:sp>
        <p:nvSpPr>
          <p:cNvPr id="171011" name="Rectangle 4099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8077200" cy="4532313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Side by side charts</a:t>
            </a:r>
          </a:p>
        </p:txBody>
      </p:sp>
      <p:graphicFrame>
        <p:nvGraphicFramePr>
          <p:cNvPr id="171012" name="Object 4100">
            <a:hlinkClick r:id="" action="ppaction://ole?verb=0"/>
          </p:cNvPr>
          <p:cNvGraphicFramePr>
            <a:graphicFrameLocks/>
          </p:cNvGraphicFramePr>
          <p:nvPr/>
        </p:nvGraphicFramePr>
        <p:xfrm>
          <a:off x="1676400" y="2209800"/>
          <a:ext cx="70866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4" name="Worksheet" r:id="rId3" imgW="7086600" imgH="5029200" progId="Excel.Sheet.8">
                  <p:embed/>
                </p:oleObj>
              </mc:Choice>
              <mc:Fallback>
                <p:oleObj name="Worksheet" r:id="rId3" imgW="7086600" imgH="50292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7086600" cy="464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3" name="Text Box 4101"/>
          <p:cNvSpPr txBox="1">
            <a:spLocks noChangeArrowheads="1"/>
          </p:cNvSpPr>
          <p:nvPr/>
        </p:nvSpPr>
        <p:spPr bwMode="auto">
          <a:xfrm>
            <a:off x="7543800" y="12033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000099"/>
                </a:solidFill>
                <a:latin typeface="Tahoma" pitchFamily="34" charset="0"/>
              </a:rPr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10834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8FDF5C58-9D89-4E16-9482-AD81D8319446}" type="slidenum">
              <a:rPr lang="en-US"/>
              <a:pPr/>
              <a:t>32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72039" name="Rectangle 1031"/>
          <p:cNvSpPr>
            <a:spLocks noChangeArrowheads="1"/>
          </p:cNvSpPr>
          <p:nvPr/>
        </p:nvSpPr>
        <p:spPr bwMode="auto">
          <a:xfrm>
            <a:off x="3200400" y="2133600"/>
            <a:ext cx="3505200" cy="60960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720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Side-by-Side Chart Example</a:t>
            </a:r>
          </a:p>
        </p:txBody>
      </p:sp>
      <p:sp>
        <p:nvSpPr>
          <p:cNvPr id="1720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95400" y="1447800"/>
            <a:ext cx="8077200" cy="533400"/>
          </a:xfrm>
        </p:spPr>
        <p:txBody>
          <a:bodyPr/>
          <a:lstStyle/>
          <a:p>
            <a:r>
              <a:rPr lang="en-US" sz="2300"/>
              <a:t>Sales by quarter for three sales territories: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  <p:graphicFrame>
        <p:nvGraphicFramePr>
          <p:cNvPr id="172036" name="Object 1028"/>
          <p:cNvGraphicFramePr>
            <a:graphicFrameLocks noChangeAspect="1"/>
          </p:cNvGraphicFramePr>
          <p:nvPr/>
        </p:nvGraphicFramePr>
        <p:xfrm>
          <a:off x="1828800" y="2514600"/>
          <a:ext cx="6448425" cy="397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298" name="Chart" r:id="rId3" imgW="5524500" imgH="3410102" progId="MSGraph.Chart.8">
                  <p:embed followColorScheme="full"/>
                </p:oleObj>
              </mc:Choice>
              <mc:Fallback>
                <p:oleObj name="Chart" r:id="rId3" imgW="5524500" imgH="3410102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514600"/>
                        <a:ext cx="6448425" cy="397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2038" name="Picture 10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495800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9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E43B0568-CC71-42C7-96B2-3D608EDA2FC4}" type="slidenum">
              <a:rPr lang="en-US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28800"/>
            <a:ext cx="7239000" cy="4114800"/>
          </a:xfrm>
        </p:spPr>
        <p:txBody>
          <a:bodyPr/>
          <a:lstStyle/>
          <a:p>
            <a:r>
              <a:rPr lang="en-US">
                <a:solidFill>
                  <a:schemeClr val="folHlink"/>
                </a:solidFill>
              </a:rPr>
              <a:t>Line charts</a:t>
            </a:r>
            <a:r>
              <a:rPr lang="en-US"/>
              <a:t> show values of one variable vs. time</a:t>
            </a:r>
          </a:p>
          <a:p>
            <a:pPr lvl="1"/>
            <a:r>
              <a:rPr lang="en-US" sz="2300"/>
              <a:t>Time is traditionally shown on the horizontal axis</a:t>
            </a:r>
          </a:p>
          <a:p>
            <a:pPr lvl="1">
              <a:buFont typeface="Wingdings" pitchFamily="2" charset="2"/>
              <a:buNone/>
            </a:pPr>
            <a:endParaRPr lang="en-US" sz="2300"/>
          </a:p>
          <a:p>
            <a:r>
              <a:rPr lang="en-US">
                <a:solidFill>
                  <a:schemeClr val="folHlink"/>
                </a:solidFill>
              </a:rPr>
              <a:t>Scatter Diagrams</a:t>
            </a:r>
            <a:r>
              <a:rPr lang="en-US"/>
              <a:t> show points for bivariate data </a:t>
            </a:r>
            <a:endParaRPr lang="en-US" sz="2300"/>
          </a:p>
          <a:p>
            <a:pPr lvl="1"/>
            <a:r>
              <a:rPr lang="en-US" sz="2300"/>
              <a:t>one variable is measured on the vertical axis and the other variable is measured on the horizontal axis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990600" y="228600"/>
            <a:ext cx="77930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 anchor="b"/>
          <a:lstStyle/>
          <a:p>
            <a:pPr algn="ctr" defTabSz="852488">
              <a:lnSpc>
                <a:spcPct val="80000"/>
              </a:lnSpc>
            </a:pPr>
            <a:r>
              <a:rPr lang="en-US" sz="4100">
                <a:solidFill>
                  <a:schemeClr val="tx2"/>
                </a:solidFill>
                <a:latin typeface="Tahoma" pitchFamily="34" charset="0"/>
              </a:rPr>
              <a:t>Line Charts and </a:t>
            </a:r>
            <a:br>
              <a:rPr lang="en-US" sz="4100">
                <a:solidFill>
                  <a:schemeClr val="tx2"/>
                </a:solidFill>
                <a:latin typeface="Tahoma" pitchFamily="34" charset="0"/>
              </a:rPr>
            </a:br>
            <a:r>
              <a:rPr lang="en-US" sz="4100">
                <a:solidFill>
                  <a:schemeClr val="tx2"/>
                </a:solidFill>
                <a:latin typeface="Tahoma" pitchFamily="34" charset="0"/>
              </a:rPr>
              <a:t>Scatter Diagrams</a:t>
            </a:r>
          </a:p>
        </p:txBody>
      </p:sp>
    </p:spTree>
    <p:extLst>
      <p:ext uri="{BB962C8B-B14F-4D97-AF65-F5344CB8AC3E}">
        <p14:creationId xmlns:p14="http://schemas.microsoft.com/office/powerpoint/2010/main" val="31093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CCAEB209-CC0B-4626-9476-55FCFFC28253}" type="slidenum">
              <a:rPr lang="en-US"/>
              <a:pPr/>
              <a:t>34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 Example</a:t>
            </a:r>
          </a:p>
        </p:txBody>
      </p:sp>
      <p:graphicFrame>
        <p:nvGraphicFramePr>
          <p:cNvPr id="159749" name="Object 5"/>
          <p:cNvGraphicFramePr>
            <a:graphicFrameLocks noChangeAspect="1"/>
          </p:cNvGraphicFramePr>
          <p:nvPr/>
        </p:nvGraphicFramePr>
        <p:xfrm>
          <a:off x="1981200" y="1828800"/>
          <a:ext cx="6867525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2" name="Chart" r:id="rId3" imgW="4114800" imgH="2390851" progId="Excel.Chart.8">
                  <p:embed/>
                </p:oleObj>
              </mc:Choice>
              <mc:Fallback>
                <p:oleObj name="Chart" r:id="rId3" imgW="4114800" imgH="2390851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828800"/>
                        <a:ext cx="6867525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982" name="Group 238"/>
          <p:cNvGraphicFramePr>
            <a:graphicFrameLocks noGrp="1"/>
          </p:cNvGraphicFramePr>
          <p:nvPr/>
        </p:nvGraphicFramePr>
        <p:xfrm>
          <a:off x="304800" y="1828800"/>
          <a:ext cx="1600200" cy="4366075"/>
        </p:xfrm>
        <a:graphic>
          <a:graphicData uri="http://schemas.openxmlformats.org/drawingml/2006/table">
            <a:tbl>
              <a:tblPr/>
              <a:tblGrid>
                <a:gridCol w="800100"/>
                <a:gridCol w="800100"/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2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Inflation Rate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1985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3.56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1986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1.86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1987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3.65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1988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4.14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1989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4.82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1990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5.40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1991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4.21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1992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3.01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1993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2.99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1994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2.56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1995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2.83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2.95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1997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2.29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1998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1.56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1999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2.21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2000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3.36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2001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2.85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2002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1.58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23DD0EA4-17B0-49AA-96E7-8AB6DC6E593F}" type="slidenum">
              <a:rPr lang="en-US"/>
              <a:pPr/>
              <a:t>35</a:t>
            </a:fld>
            <a:endParaRPr lang="en-US"/>
          </a:p>
        </p:txBody>
      </p:sp>
      <p:sp>
        <p:nvSpPr>
          <p:cNvPr id="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04800"/>
            <a:ext cx="7793038" cy="76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/>
              <a:t>Scatter Diagram Example</a:t>
            </a:r>
          </a:p>
        </p:txBody>
      </p:sp>
      <p:graphicFrame>
        <p:nvGraphicFramePr>
          <p:cNvPr id="162820" name="Object 4"/>
          <p:cNvGraphicFramePr>
            <a:graphicFrameLocks noChangeAspect="1"/>
          </p:cNvGraphicFramePr>
          <p:nvPr/>
        </p:nvGraphicFramePr>
        <p:xfrm>
          <a:off x="2057400" y="1752600"/>
          <a:ext cx="69342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46" name="Chart" r:id="rId3" imgW="4410075" imgH="2390851" progId="Excel.Chart.8">
                  <p:embed/>
                </p:oleObj>
              </mc:Choice>
              <mc:Fallback>
                <p:oleObj name="Chart" r:id="rId3" imgW="4410075" imgH="2390851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752600"/>
                        <a:ext cx="69342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940" name="Group 124"/>
          <p:cNvGraphicFramePr>
            <a:graphicFrameLocks noGrp="1"/>
          </p:cNvGraphicFramePr>
          <p:nvPr/>
        </p:nvGraphicFramePr>
        <p:xfrm>
          <a:off x="152400" y="2133600"/>
          <a:ext cx="1905000" cy="3596640"/>
        </p:xfrm>
        <a:graphic>
          <a:graphicData uri="http://schemas.openxmlformats.org/drawingml/2006/table">
            <a:tbl>
              <a:tblPr/>
              <a:tblGrid>
                <a:gridCol w="939800"/>
                <a:gridCol w="965200"/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Volume per day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Cost per day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38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188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D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8F4576C5-EC78-40AA-9CC3-E62C8F395760}" type="slidenum">
              <a:rPr lang="en-US"/>
              <a:pPr/>
              <a:t>36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Relationships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8077200" cy="685800"/>
          </a:xfrm>
        </p:spPr>
        <p:txBody>
          <a:bodyPr/>
          <a:lstStyle/>
          <a:p>
            <a:r>
              <a:rPr lang="en-US"/>
              <a:t>Linear Relationships</a:t>
            </a:r>
          </a:p>
        </p:txBody>
      </p:sp>
      <p:graphicFrame>
        <p:nvGraphicFramePr>
          <p:cNvPr id="160774" name="Object 6"/>
          <p:cNvGraphicFramePr>
            <a:graphicFrameLocks noChangeAspect="1"/>
          </p:cNvGraphicFramePr>
          <p:nvPr/>
        </p:nvGraphicFramePr>
        <p:xfrm>
          <a:off x="466725" y="2362200"/>
          <a:ext cx="84486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0" name="Drawing" r:id="rId3" imgW="8448840" imgH="3724200" progId="Presentations.Drawing.10">
                  <p:embed/>
                </p:oleObj>
              </mc:Choice>
              <mc:Fallback>
                <p:oleObj name="Drawing" r:id="rId3" imgW="8448840" imgH="3724200" progId="Presentations.Drawing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2362200"/>
                        <a:ext cx="84486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1066800" y="5562600"/>
            <a:ext cx="3733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14244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2C74698F-C335-44A6-BE69-B1C7BDA0C2F3}" type="slidenum">
              <a:rPr lang="en-US"/>
              <a:pPr/>
              <a:t>37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8077200" cy="685800"/>
          </a:xfrm>
        </p:spPr>
        <p:txBody>
          <a:bodyPr/>
          <a:lstStyle/>
          <a:p>
            <a:r>
              <a:rPr lang="en-US"/>
              <a:t>Curvilinear Relationships</a:t>
            </a: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1066800" y="5562600"/>
            <a:ext cx="3733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tr-TR" sz="2000"/>
          </a:p>
        </p:txBody>
      </p:sp>
      <p:graphicFrame>
        <p:nvGraphicFramePr>
          <p:cNvPr id="176134" name="Object 6"/>
          <p:cNvGraphicFramePr>
            <a:graphicFrameLocks noChangeAspect="1"/>
          </p:cNvGraphicFramePr>
          <p:nvPr/>
        </p:nvGraphicFramePr>
        <p:xfrm>
          <a:off x="533400" y="2362200"/>
          <a:ext cx="84486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4" name="Drawing" r:id="rId3" imgW="8448840" imgH="3724200" progId="Presentations.Drawing.10">
                  <p:embed/>
                </p:oleObj>
              </mc:Choice>
              <mc:Fallback>
                <p:oleObj name="Drawing" r:id="rId3" imgW="8448840" imgH="3724200" progId="Presentations.Drawing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362200"/>
                        <a:ext cx="84486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5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defTabSz="914400"/>
            <a:r>
              <a:rPr lang="en-US"/>
              <a:t>Types of Relationships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7543800" y="12033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000099"/>
                </a:solidFill>
                <a:latin typeface="Tahoma" pitchFamily="34" charset="0"/>
              </a:rPr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388861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D1C0F5E9-56E0-495D-B456-964A03B6805E}" type="slidenum">
              <a:rPr lang="en-US"/>
              <a:pPr/>
              <a:t>38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8077200" cy="685800"/>
          </a:xfrm>
        </p:spPr>
        <p:txBody>
          <a:bodyPr/>
          <a:lstStyle/>
          <a:p>
            <a:r>
              <a:rPr lang="en-US"/>
              <a:t>No Relationship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1066800" y="5562600"/>
            <a:ext cx="3733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tr-TR" sz="2000"/>
          </a:p>
        </p:txBody>
      </p:sp>
      <p:graphicFrame>
        <p:nvGraphicFramePr>
          <p:cNvPr id="177158" name="Object 6"/>
          <p:cNvGraphicFramePr>
            <a:graphicFrameLocks noChangeAspect="1"/>
          </p:cNvGraphicFramePr>
          <p:nvPr/>
        </p:nvGraphicFramePr>
        <p:xfrm>
          <a:off x="457200" y="2362200"/>
          <a:ext cx="84486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18" name="Drawing" r:id="rId3" imgW="8448840" imgH="3724200" progId="Presentations.Drawing.10">
                  <p:embed/>
                </p:oleObj>
              </mc:Choice>
              <mc:Fallback>
                <p:oleObj name="Drawing" r:id="rId3" imgW="8448840" imgH="3724200" progId="Presentations.Drawing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62200"/>
                        <a:ext cx="84486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59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defTabSz="914400"/>
            <a:r>
              <a:rPr lang="en-US"/>
              <a:t>Types of Relationships</a:t>
            </a:r>
          </a:p>
        </p:txBody>
      </p: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7543800" y="12033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000099"/>
                </a:solidFill>
                <a:latin typeface="Tahoma" pitchFamily="34" charset="0"/>
              </a:rPr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38689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91104007-AA15-4613-BBB2-B76DA378D0C6}" type="slidenum">
              <a:rPr lang="en-US"/>
              <a:pPr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6096000" cy="838200"/>
          </a:xfrm>
        </p:spPr>
        <p:txBody>
          <a:bodyPr/>
          <a:lstStyle/>
          <a:p>
            <a:pPr defTabSz="914400"/>
            <a:r>
              <a:rPr lang="en-US">
                <a:latin typeface="Arial" pitchFamily="34" charset="0"/>
              </a:rPr>
              <a:t>Histograms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905000"/>
            <a:ext cx="7772400" cy="4038600"/>
          </a:xfrm>
        </p:spPr>
        <p:txBody>
          <a:bodyPr/>
          <a:lstStyle/>
          <a:p>
            <a:pPr marL="342900" indent="-342900" defTabSz="914400"/>
            <a:r>
              <a:rPr lang="en-US"/>
              <a:t>The </a:t>
            </a:r>
            <a:r>
              <a:rPr lang="en-US" b="1">
                <a:solidFill>
                  <a:schemeClr val="folHlink"/>
                </a:solidFill>
              </a:rPr>
              <a:t>classes</a:t>
            </a:r>
            <a:r>
              <a:rPr lang="en-US">
                <a:solidFill>
                  <a:schemeClr val="folHlink"/>
                </a:solidFill>
              </a:rPr>
              <a:t> </a:t>
            </a:r>
            <a:r>
              <a:rPr lang="en-US"/>
              <a:t>or</a:t>
            </a:r>
            <a:r>
              <a:rPr lang="en-US">
                <a:solidFill>
                  <a:schemeClr val="folHlink"/>
                </a:solidFill>
              </a:rPr>
              <a:t> </a:t>
            </a:r>
            <a:r>
              <a:rPr lang="en-US" b="1">
                <a:solidFill>
                  <a:schemeClr val="folHlink"/>
                </a:solidFill>
              </a:rPr>
              <a:t>intervals</a:t>
            </a:r>
            <a:r>
              <a:rPr lang="en-US"/>
              <a:t> are shown on the </a:t>
            </a:r>
            <a:r>
              <a:rPr lang="en-US">
                <a:solidFill>
                  <a:schemeClr val="folHlink"/>
                </a:solidFill>
              </a:rPr>
              <a:t>horizontal axis</a:t>
            </a:r>
            <a:r>
              <a:rPr lang="en-US"/>
              <a:t> </a:t>
            </a:r>
          </a:p>
          <a:p>
            <a:pPr marL="342900" indent="-342900" defTabSz="914400">
              <a:lnSpc>
                <a:spcPct val="120000"/>
              </a:lnSpc>
            </a:pPr>
            <a:r>
              <a:rPr lang="en-US" b="1">
                <a:solidFill>
                  <a:schemeClr val="folHlink"/>
                </a:solidFill>
              </a:rPr>
              <a:t>frequency</a:t>
            </a:r>
            <a:r>
              <a:rPr lang="en-US"/>
              <a:t> is measured on the </a:t>
            </a:r>
            <a:r>
              <a:rPr lang="en-US">
                <a:solidFill>
                  <a:schemeClr val="folHlink"/>
                </a:solidFill>
              </a:rPr>
              <a:t>vertical axis</a:t>
            </a:r>
          </a:p>
          <a:p>
            <a:pPr marL="342900" indent="-342900" defTabSz="914400">
              <a:lnSpc>
                <a:spcPct val="30000"/>
              </a:lnSpc>
            </a:pPr>
            <a:endParaRPr lang="en-US">
              <a:solidFill>
                <a:schemeClr val="folHlink"/>
              </a:solidFill>
            </a:endParaRPr>
          </a:p>
          <a:p>
            <a:pPr marL="342900" indent="-342900" defTabSz="914400"/>
            <a:r>
              <a:rPr lang="en-US"/>
              <a:t>Bars of the appropriate heights can be used to represent the number of observations within each class  </a:t>
            </a:r>
          </a:p>
          <a:p>
            <a:pPr marL="342900" indent="-342900" defTabSz="914400">
              <a:lnSpc>
                <a:spcPct val="30000"/>
              </a:lnSpc>
            </a:pPr>
            <a:endParaRPr lang="en-US"/>
          </a:p>
          <a:p>
            <a:pPr marL="342900" indent="-342900" defTabSz="914400"/>
            <a:r>
              <a:rPr lang="en-US"/>
              <a:t>Such a graph is called a </a:t>
            </a:r>
            <a:r>
              <a:rPr lang="en-US" b="1">
                <a:solidFill>
                  <a:schemeClr val="folHlink"/>
                </a:solidFill>
              </a:rPr>
              <a:t>histogram</a:t>
            </a:r>
            <a:endParaRPr lang="en-US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 Newspaper Article: A local one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1" t="19531" r="11859" b="6250"/>
          <a:stretch/>
        </p:blipFill>
        <p:spPr bwMode="auto">
          <a:xfrm>
            <a:off x="76200" y="1371600"/>
            <a:ext cx="88773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3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C2A430AA-1BFF-41B6-B374-7ABCB93E64F8}" type="slidenum">
              <a:rPr lang="en-US"/>
              <a:pPr/>
              <a:t>40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228600" y="2057400"/>
            <a:ext cx="8458200" cy="457200"/>
          </a:xfrm>
          <a:prstGeom prst="rect">
            <a:avLst/>
          </a:prstGeom>
          <a:solidFill>
            <a:srgbClr val="FFFFD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graphicFrame>
        <p:nvGraphicFramePr>
          <p:cNvPr id="146434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9600" y="2438400"/>
          <a:ext cx="6502400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9" name="Worksheet" r:id="rId3" imgW="2619375" imgH="1762150" progId="Excel.Sheet.8">
                  <p:embed/>
                </p:oleObj>
              </mc:Choice>
              <mc:Fallback>
                <p:oleObj name="Worksheet" r:id="rId3" imgW="2619375" imgH="1762150" progId="Excel.Sheet.8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38400"/>
                        <a:ext cx="6502400" cy="387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3200400" y="6019800"/>
            <a:ext cx="24352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/>
              <a:t>Class Midpoints</a:t>
            </a:r>
          </a:p>
        </p:txBody>
      </p:sp>
      <p:sp>
        <p:nvSpPr>
          <p:cNvPr id="146436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010400" cy="762000"/>
          </a:xfrm>
        </p:spPr>
        <p:txBody>
          <a:bodyPr/>
          <a:lstStyle/>
          <a:p>
            <a:pPr defTabSz="914400"/>
            <a:r>
              <a:rPr lang="en-US">
                <a:latin typeface="Arial" pitchFamily="34" charset="0"/>
              </a:rPr>
              <a:t>Histogram Example</a:t>
            </a:r>
            <a:endParaRPr lang="en-US" sz="6800" b="1">
              <a:latin typeface="Arial" pitchFamily="34" charset="0"/>
            </a:endParaRP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203200" y="1520825"/>
            <a:ext cx="848995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solidFill>
                  <a:schemeClr val="bg2"/>
                </a:solidFill>
              </a:rPr>
              <a:t>Data in ordered array:</a:t>
            </a:r>
          </a:p>
          <a:p>
            <a:pPr algn="ctr" eaLnBrk="0" hangingPunct="0">
              <a:spcBef>
                <a:spcPct val="15000"/>
              </a:spcBef>
            </a:pPr>
            <a:r>
              <a:rPr lang="en-US" sz="2000" b="1">
                <a:solidFill>
                  <a:srgbClr val="FF3300"/>
                </a:solidFill>
              </a:rPr>
              <a:t>12, 13, 17, 21, 24, 24, 26, 27, 27, 30, 32, 35, 37, 38, 41, 43, 44, 46, 53, 58</a:t>
            </a:r>
          </a:p>
        </p:txBody>
      </p:sp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7162800" y="3733800"/>
            <a:ext cx="1752600" cy="1927225"/>
          </a:xfrm>
          <a:prstGeom prst="rect">
            <a:avLst/>
          </a:prstGeom>
          <a:solidFill>
            <a:srgbClr val="FFFFD5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No gaps between bars, since continuous 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3BF97659-43ED-4E37-B4CE-FF0523B6FE28}" type="slidenum">
              <a:rPr lang="en-US"/>
              <a:pPr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pPr defTabSz="914400">
              <a:lnSpc>
                <a:spcPct val="70000"/>
              </a:lnSpc>
            </a:pPr>
            <a:r>
              <a:rPr lang="en-US" sz="4000">
                <a:latin typeface="Arial" pitchFamily="34" charset="0"/>
              </a:rPr>
              <a:t>Questions for Grouping Data </a:t>
            </a:r>
            <a:br>
              <a:rPr lang="en-US" sz="4000">
                <a:latin typeface="Arial" pitchFamily="34" charset="0"/>
              </a:rPr>
            </a:br>
            <a:r>
              <a:rPr lang="en-US" sz="4000">
                <a:latin typeface="Arial" pitchFamily="34" charset="0"/>
              </a:rPr>
              <a:t>into Classes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905000"/>
            <a:ext cx="7772400" cy="4114800"/>
          </a:xfrm>
        </p:spPr>
        <p:txBody>
          <a:bodyPr/>
          <a:lstStyle/>
          <a:p>
            <a:pPr marL="342900" indent="-342900" defTabSz="914400">
              <a:lnSpc>
                <a:spcPct val="90000"/>
              </a:lnSpc>
            </a:pPr>
            <a:r>
              <a:rPr lang="en-US"/>
              <a:t>1.	</a:t>
            </a:r>
            <a:r>
              <a:rPr lang="en-US">
                <a:solidFill>
                  <a:schemeClr val="folHlink"/>
                </a:solidFill>
              </a:rPr>
              <a:t>How wide should each interval be?</a:t>
            </a:r>
            <a:br>
              <a:rPr lang="en-US">
                <a:solidFill>
                  <a:schemeClr val="folHlink"/>
                </a:solidFill>
              </a:rPr>
            </a:br>
            <a:r>
              <a:rPr lang="en-US"/>
              <a:t>        </a:t>
            </a:r>
            <a:r>
              <a:rPr lang="en-US" sz="2400"/>
              <a:t>(How many classes should be used?)</a:t>
            </a:r>
          </a:p>
          <a:p>
            <a:pPr marL="342900" indent="-342900" defTabSz="914400">
              <a:lnSpc>
                <a:spcPct val="90000"/>
              </a:lnSpc>
              <a:buFont typeface="Wingdings" pitchFamily="2" charset="2"/>
              <a:buNone/>
            </a:pPr>
            <a:endParaRPr lang="en-US" sz="1700"/>
          </a:p>
          <a:p>
            <a:pPr marL="342900" indent="-342900" defTabSz="914400">
              <a:lnSpc>
                <a:spcPct val="90000"/>
              </a:lnSpc>
              <a:spcBef>
                <a:spcPct val="0"/>
              </a:spcBef>
            </a:pPr>
            <a:r>
              <a:rPr lang="en-US"/>
              <a:t>2.	</a:t>
            </a:r>
            <a:r>
              <a:rPr lang="en-US">
                <a:solidFill>
                  <a:schemeClr val="folHlink"/>
                </a:solidFill>
              </a:rPr>
              <a:t>How should the endpoints of the	 		intervals be determined?</a:t>
            </a:r>
          </a:p>
          <a:p>
            <a:pPr marL="1143000" lvl="2" indent="-228600" defTabSz="914400">
              <a:lnSpc>
                <a:spcPct val="90000"/>
              </a:lnSpc>
            </a:pPr>
            <a:r>
              <a:rPr lang="en-US"/>
              <a:t>Often answered by trial and error, subject to user judgment</a:t>
            </a:r>
          </a:p>
          <a:p>
            <a:pPr marL="1143000" lvl="2" indent="-228600" defTabSz="914400">
              <a:lnSpc>
                <a:spcPct val="90000"/>
              </a:lnSpc>
            </a:pPr>
            <a:r>
              <a:rPr lang="en-US"/>
              <a:t>The goal is to create a distribution that is neither too "</a:t>
            </a:r>
            <a:r>
              <a:rPr lang="en-US" b="1"/>
              <a:t>jagged</a:t>
            </a:r>
            <a:r>
              <a:rPr lang="en-US"/>
              <a:t>" nor too "</a:t>
            </a:r>
            <a:r>
              <a:rPr lang="en-US" b="1"/>
              <a:t>blocky</a:t>
            </a:r>
            <a:r>
              <a:rPr lang="en-US"/>
              <a:t>” </a:t>
            </a:r>
          </a:p>
          <a:p>
            <a:pPr marL="1143000" lvl="2" indent="-228600" defTabSz="914400">
              <a:lnSpc>
                <a:spcPct val="90000"/>
              </a:lnSpc>
            </a:pPr>
            <a:r>
              <a:rPr lang="en-US"/>
              <a:t>Goal is to appropriately show the pattern of variation in the data</a:t>
            </a:r>
            <a:endParaRPr lang="en-US"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269A18AC-D15C-420A-9B61-36BBFC54D32B}" type="slidenum">
              <a:rPr lang="en-US"/>
              <a:pPr/>
              <a:t>42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81000"/>
            <a:ext cx="6629400" cy="762000"/>
          </a:xfrm>
        </p:spPr>
        <p:txBody>
          <a:bodyPr/>
          <a:lstStyle/>
          <a:p>
            <a:pPr defTabSz="914400"/>
            <a:r>
              <a:rPr lang="en-US" sz="4000">
                <a:latin typeface="Arial" pitchFamily="34" charset="0"/>
              </a:rPr>
              <a:t>How Many Class Intervals?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5638800" cy="4572000"/>
          </a:xfrm>
        </p:spPr>
        <p:txBody>
          <a:bodyPr/>
          <a:lstStyle/>
          <a:p>
            <a:pPr marL="342900" indent="-342900" defTabSz="914400"/>
            <a:r>
              <a:rPr lang="en-US" sz="2400" b="1"/>
              <a:t>Many (Narrow class intervals</a:t>
            </a:r>
            <a:r>
              <a:rPr lang="en-US" sz="2400"/>
              <a:t>)</a:t>
            </a:r>
          </a:p>
          <a:p>
            <a:pPr marL="1143000" lvl="2" indent="-228600" defTabSz="914400"/>
            <a:r>
              <a:rPr lang="en-US" sz="2200"/>
              <a:t>may yield a very jagged distribution with gaps from empty classes </a:t>
            </a:r>
          </a:p>
          <a:p>
            <a:pPr marL="1143000" lvl="2" indent="-228600" defTabSz="914400"/>
            <a:r>
              <a:rPr lang="en-US" sz="2200"/>
              <a:t>Can give a poor indication of how frequency varies across classes</a:t>
            </a:r>
          </a:p>
          <a:p>
            <a:pPr marL="1143000" lvl="2" indent="-228600" defTabSz="914400">
              <a:buFont typeface="Wingdings" pitchFamily="2" charset="2"/>
              <a:buNone/>
            </a:pPr>
            <a:endParaRPr lang="en-US" sz="2200"/>
          </a:p>
          <a:p>
            <a:pPr marL="342900" indent="-342900" defTabSz="914400">
              <a:spcBef>
                <a:spcPct val="45000"/>
              </a:spcBef>
            </a:pPr>
            <a:r>
              <a:rPr lang="en-US" sz="2400" b="1"/>
              <a:t>Few (Wide class intervals</a:t>
            </a:r>
            <a:r>
              <a:rPr lang="en-US" sz="2400"/>
              <a:t>)</a:t>
            </a:r>
          </a:p>
          <a:p>
            <a:pPr marL="1143000" lvl="2" indent="-228600" defTabSz="914400"/>
            <a:r>
              <a:rPr lang="en-US" sz="2200"/>
              <a:t>may compress variation too much and yield a blocky distribution</a:t>
            </a:r>
          </a:p>
          <a:p>
            <a:pPr marL="1143000" lvl="2" indent="-228600" defTabSz="914400"/>
            <a:r>
              <a:rPr lang="en-US" sz="2200"/>
              <a:t>can obscure important patterns of variation.</a:t>
            </a:r>
          </a:p>
        </p:txBody>
      </p:sp>
      <p:graphicFrame>
        <p:nvGraphicFramePr>
          <p:cNvPr id="148485" name="Object 5"/>
          <p:cNvGraphicFramePr>
            <a:graphicFrameLocks noChangeAspect="1"/>
          </p:cNvGraphicFramePr>
          <p:nvPr/>
        </p:nvGraphicFramePr>
        <p:xfrm>
          <a:off x="5943600" y="4227513"/>
          <a:ext cx="3200400" cy="202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6" name="Chart" r:id="rId3" imgW="4591050" imgH="2895600" progId="Excel.Chart.8">
                  <p:embed/>
                </p:oleObj>
              </mc:Choice>
              <mc:Fallback>
                <p:oleObj name="Chart" r:id="rId3" imgW="4591050" imgH="2895600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227513"/>
                        <a:ext cx="3200400" cy="202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6" name="Object 6"/>
          <p:cNvGraphicFramePr>
            <a:graphicFrameLocks noChangeAspect="1"/>
          </p:cNvGraphicFramePr>
          <p:nvPr/>
        </p:nvGraphicFramePr>
        <p:xfrm>
          <a:off x="5943600" y="2166938"/>
          <a:ext cx="3200400" cy="204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7" name="Chart" r:id="rId5" imgW="4905375" imgH="3133750" progId="Excel.Chart.8">
                  <p:embed/>
                </p:oleObj>
              </mc:Choice>
              <mc:Fallback>
                <p:oleObj name="Chart" r:id="rId5" imgW="4905375" imgH="3133750" progId="Excel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166938"/>
                        <a:ext cx="3200400" cy="204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6553200" y="6248400"/>
            <a:ext cx="2514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/>
              <a:t>(X axis labels are upper class endpoints)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0CF8D511-1242-4B4E-9865-58FF075C60FE}" type="slidenum">
              <a:rPr lang="en-US"/>
              <a:pPr/>
              <a:t>43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1066800" y="1752600"/>
            <a:ext cx="7162800" cy="2362200"/>
          </a:xfrm>
          <a:prstGeom prst="rect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>
          <a:xfrm>
            <a:off x="1600200" y="381000"/>
            <a:ext cx="6019800" cy="762000"/>
          </a:xfrm>
        </p:spPr>
        <p:txBody>
          <a:bodyPr/>
          <a:lstStyle/>
          <a:p>
            <a:pPr defTabSz="914400"/>
            <a:r>
              <a:rPr lang="en-US">
                <a:latin typeface="Arial" pitchFamily="34" charset="0"/>
              </a:rPr>
              <a:t>General Guidelines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924800" cy="4953000"/>
          </a:xfrm>
        </p:spPr>
        <p:txBody>
          <a:bodyPr/>
          <a:lstStyle/>
          <a:p>
            <a:pPr marL="342900" indent="-342900" defTabSz="914400"/>
            <a:r>
              <a:rPr lang="en-US" b="1"/>
              <a:t> </a:t>
            </a:r>
            <a:r>
              <a:rPr lang="en-US" sz="2400" b="1" i="1"/>
              <a:t>Number of Data Points       Number of Classes</a:t>
            </a:r>
          </a:p>
          <a:p>
            <a:pPr marL="342900" indent="-342900" defTabSz="914400">
              <a:buFont typeface="Wingdings" pitchFamily="2" charset="2"/>
              <a:buNone/>
            </a:pPr>
            <a:r>
              <a:rPr lang="en-US"/>
              <a:t>          </a:t>
            </a:r>
            <a:r>
              <a:rPr lang="en-US" sz="2700"/>
              <a:t>under 50                        </a:t>
            </a:r>
            <a:r>
              <a:rPr lang="en-US" sz="1500"/>
              <a:t> </a:t>
            </a:r>
            <a:r>
              <a:rPr lang="en-US" sz="2700"/>
              <a:t>       5 -  7 </a:t>
            </a:r>
            <a:br>
              <a:rPr lang="en-US" sz="2700"/>
            </a:br>
            <a:r>
              <a:rPr lang="en-US" sz="2700"/>
              <a:t>       50 – 100                               6 - 10</a:t>
            </a:r>
            <a:br>
              <a:rPr lang="en-US" sz="2700"/>
            </a:br>
            <a:r>
              <a:rPr lang="en-US" sz="2700"/>
              <a:t>     100 – 250                               7 - 12</a:t>
            </a:r>
            <a:br>
              <a:rPr lang="en-US" sz="2700"/>
            </a:br>
            <a:r>
              <a:rPr lang="en-US" sz="2700"/>
              <a:t>      over  250                             10 - 20</a:t>
            </a:r>
          </a:p>
          <a:p>
            <a:pPr marL="742950" lvl="1" indent="-285750" defTabSz="914400"/>
            <a:endParaRPr lang="en-US" sz="1500"/>
          </a:p>
          <a:p>
            <a:pPr marL="742950" lvl="1" indent="-285750" defTabSz="914400"/>
            <a:r>
              <a:rPr lang="en-US"/>
              <a:t>Class widths can typically be reduced as the number of observations increases</a:t>
            </a:r>
          </a:p>
          <a:p>
            <a:pPr marL="742950" lvl="1" indent="-285750" defTabSz="914400"/>
            <a:r>
              <a:rPr lang="en-US"/>
              <a:t>Distributions with numerous observations are more likely to be smooth and have gaps filled since data are plentiful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8B75BE83-BC37-4AB0-8767-85F2F49FAA32}" type="slidenum">
              <a:rPr lang="en-US"/>
              <a:pPr/>
              <a:t>44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55658" name="Rectangle 10"/>
          <p:cNvSpPr>
            <a:spLocks noChangeArrowheads="1"/>
          </p:cNvSpPr>
          <p:nvPr/>
        </p:nvSpPr>
        <p:spPr bwMode="auto">
          <a:xfrm>
            <a:off x="1600200" y="4419600"/>
            <a:ext cx="5562600" cy="1143000"/>
          </a:xfrm>
          <a:prstGeom prst="rect">
            <a:avLst/>
          </a:prstGeom>
          <a:solidFill>
            <a:srgbClr val="FFFFD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Width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8077200" cy="1828800"/>
          </a:xfrm>
        </p:spPr>
        <p:txBody>
          <a:bodyPr/>
          <a:lstStyle/>
          <a:p>
            <a:r>
              <a:rPr lang="en-US"/>
              <a:t>The class width is the distance between the lowest possible value and the highest possible value for a frequency class</a:t>
            </a: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762000" y="3733800"/>
            <a:ext cx="5181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800"/>
              <a:t>The minimum class width is</a:t>
            </a:r>
          </a:p>
        </p:txBody>
      </p:sp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2590800" y="4495800"/>
            <a:ext cx="5181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300"/>
              <a:t>Largest Value - </a:t>
            </a:r>
            <a:r>
              <a:rPr lang="en-US" sz="2300">
                <a:sym typeface="Arial" pitchFamily="34" charset="0"/>
              </a:rPr>
              <a:t>Smallest Value</a:t>
            </a:r>
          </a:p>
        </p:txBody>
      </p:sp>
      <p:sp>
        <p:nvSpPr>
          <p:cNvPr id="155655" name="Rectangle 7"/>
          <p:cNvSpPr>
            <a:spLocks noChangeArrowheads="1"/>
          </p:cNvSpPr>
          <p:nvPr/>
        </p:nvSpPr>
        <p:spPr bwMode="auto">
          <a:xfrm>
            <a:off x="3352800" y="4953000"/>
            <a:ext cx="3124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300"/>
              <a:t>Number of Classes</a:t>
            </a:r>
          </a:p>
        </p:txBody>
      </p:sp>
      <p:sp>
        <p:nvSpPr>
          <p:cNvPr id="155656" name="Rectangle 8"/>
          <p:cNvSpPr>
            <a:spLocks noChangeArrowheads="1"/>
          </p:cNvSpPr>
          <p:nvPr/>
        </p:nvSpPr>
        <p:spPr bwMode="auto">
          <a:xfrm>
            <a:off x="914400" y="4648200"/>
            <a:ext cx="1828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/>
              <a:t>		</a:t>
            </a:r>
            <a:r>
              <a:rPr lang="en-US" sz="2300"/>
              <a:t>W  =</a:t>
            </a:r>
          </a:p>
        </p:txBody>
      </p:sp>
      <p:sp>
        <p:nvSpPr>
          <p:cNvPr id="155657" name="Line 9"/>
          <p:cNvSpPr>
            <a:spLocks noChangeShapeType="1"/>
          </p:cNvSpPr>
          <p:nvPr/>
        </p:nvSpPr>
        <p:spPr bwMode="auto">
          <a:xfrm>
            <a:off x="2667000" y="4953000"/>
            <a:ext cx="41910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27E0EB7E-DBC0-4C24-BCB2-464E6101A8AC}" type="slidenum">
              <a:rPr lang="en-US"/>
              <a:pPr/>
              <a:t>45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924800" cy="838200"/>
          </a:xfrm>
        </p:spPr>
        <p:txBody>
          <a:bodyPr/>
          <a:lstStyle/>
          <a:p>
            <a:pPr defTabSz="914400"/>
            <a:r>
              <a:rPr lang="en-US"/>
              <a:t>Histograms in Excel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638800" y="4572000"/>
            <a:ext cx="3200400" cy="1371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300"/>
              <a:t>Select</a:t>
            </a:r>
          </a:p>
          <a:p>
            <a:pPr>
              <a:buFont typeface="Wingdings" pitchFamily="2" charset="2"/>
              <a:buNone/>
            </a:pPr>
            <a:r>
              <a:rPr lang="en-US" sz="2300"/>
              <a:t>Tools/Data Analysis</a:t>
            </a:r>
          </a:p>
        </p:txBody>
      </p:sp>
      <p:pic>
        <p:nvPicPr>
          <p:cNvPr id="150535" name="Picture 7" descr="2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5334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538" name="Text Box 10"/>
          <p:cNvSpPr txBox="1">
            <a:spLocks noChangeArrowheads="1"/>
          </p:cNvSpPr>
          <p:nvPr/>
        </p:nvSpPr>
        <p:spPr bwMode="auto">
          <a:xfrm>
            <a:off x="5638800" y="41148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150541" name="Oval 13"/>
          <p:cNvSpPr>
            <a:spLocks noChangeArrowheads="1"/>
          </p:cNvSpPr>
          <p:nvPr/>
        </p:nvSpPr>
        <p:spPr bwMode="auto">
          <a:xfrm>
            <a:off x="5638800" y="4114800"/>
            <a:ext cx="457200" cy="457200"/>
          </a:xfrm>
          <a:prstGeom prst="ellipse">
            <a:avLst/>
          </a:prstGeom>
          <a:noFill/>
          <a:ln w="317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0550" name="Line 22"/>
          <p:cNvSpPr>
            <a:spLocks noChangeShapeType="1"/>
          </p:cNvSpPr>
          <p:nvPr/>
        </p:nvSpPr>
        <p:spPr bwMode="auto">
          <a:xfrm flipH="1">
            <a:off x="3581400" y="5257800"/>
            <a:ext cx="2133600" cy="685800"/>
          </a:xfrm>
          <a:prstGeom prst="line">
            <a:avLst/>
          </a:prstGeom>
          <a:noFill/>
          <a:ln w="31750">
            <a:solidFill>
              <a:schemeClr val="hlink"/>
            </a:solidFill>
            <a:miter lim="800000"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C0282158-9F47-4FFC-8412-2D64592DF61E}" type="slidenum">
              <a:rPr lang="en-US"/>
              <a:pPr/>
              <a:t>46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4400" y="2438400"/>
            <a:ext cx="3810000" cy="53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300"/>
              <a:t>Choose Histogram</a:t>
            </a:r>
          </a:p>
        </p:txBody>
      </p:sp>
      <p:pic>
        <p:nvPicPr>
          <p:cNvPr id="156676" name="Picture 4" descr="2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42672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677" name="Picture 5" descr="2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33763"/>
            <a:ext cx="4124325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78" name="Text Box 6"/>
          <p:cNvSpPr txBox="1">
            <a:spLocks noChangeArrowheads="1"/>
          </p:cNvSpPr>
          <p:nvPr/>
        </p:nvSpPr>
        <p:spPr bwMode="auto">
          <a:xfrm>
            <a:off x="4800600" y="19812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156679" name="Text Box 7"/>
          <p:cNvSpPr txBox="1">
            <a:spLocks noChangeArrowheads="1"/>
          </p:cNvSpPr>
          <p:nvPr/>
        </p:nvSpPr>
        <p:spPr bwMode="auto">
          <a:xfrm>
            <a:off x="685800" y="44958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156680" name="Oval 8"/>
          <p:cNvSpPr>
            <a:spLocks noChangeArrowheads="1"/>
          </p:cNvSpPr>
          <p:nvPr/>
        </p:nvSpPr>
        <p:spPr bwMode="auto">
          <a:xfrm>
            <a:off x="4724400" y="1981200"/>
            <a:ext cx="457200" cy="457200"/>
          </a:xfrm>
          <a:prstGeom prst="ellipse">
            <a:avLst/>
          </a:prstGeom>
          <a:noFill/>
          <a:ln w="317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6681" name="Oval 9"/>
          <p:cNvSpPr>
            <a:spLocks noChangeArrowheads="1"/>
          </p:cNvSpPr>
          <p:nvPr/>
        </p:nvSpPr>
        <p:spPr bwMode="auto">
          <a:xfrm>
            <a:off x="609600" y="4495800"/>
            <a:ext cx="457200" cy="457200"/>
          </a:xfrm>
          <a:prstGeom prst="ellipse">
            <a:avLst/>
          </a:prstGeom>
          <a:noFill/>
          <a:ln w="317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6683" name="Line 11"/>
          <p:cNvSpPr>
            <a:spLocks noChangeShapeType="1"/>
          </p:cNvSpPr>
          <p:nvPr/>
        </p:nvSpPr>
        <p:spPr bwMode="auto">
          <a:xfrm flipH="1">
            <a:off x="2286000" y="2743200"/>
            <a:ext cx="2438400" cy="685800"/>
          </a:xfrm>
          <a:prstGeom prst="line">
            <a:avLst/>
          </a:prstGeom>
          <a:noFill/>
          <a:ln w="31750">
            <a:solidFill>
              <a:schemeClr val="hlink"/>
            </a:solidFill>
            <a:miter lim="800000"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6684" name="Line 12"/>
          <p:cNvSpPr>
            <a:spLocks noChangeShapeType="1"/>
          </p:cNvSpPr>
          <p:nvPr/>
        </p:nvSpPr>
        <p:spPr bwMode="auto">
          <a:xfrm flipV="1">
            <a:off x="3505200" y="6019800"/>
            <a:ext cx="1447800" cy="76200"/>
          </a:xfrm>
          <a:prstGeom prst="line">
            <a:avLst/>
          </a:prstGeom>
          <a:noFill/>
          <a:ln w="31750">
            <a:solidFill>
              <a:schemeClr val="hlink"/>
            </a:solidFill>
            <a:miter lim="800000"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6685" name="Rectangle 13"/>
          <p:cNvSpPr>
            <a:spLocks noChangeArrowheads="1"/>
          </p:cNvSpPr>
          <p:nvPr/>
        </p:nvSpPr>
        <p:spPr bwMode="auto">
          <a:xfrm>
            <a:off x="762000" y="4953000"/>
            <a:ext cx="3810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300"/>
              <a:t>Input data and bin ranges</a:t>
            </a:r>
          </a:p>
          <a:p>
            <a: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2300"/>
          </a:p>
          <a:p>
            <a:pPr marL="320675" indent="-320675" defTabSz="852488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300"/>
              <a:t>Select Chart Output</a:t>
            </a:r>
          </a:p>
        </p:txBody>
      </p:sp>
      <p:sp>
        <p:nvSpPr>
          <p:cNvPr id="156686" name="Line 14"/>
          <p:cNvSpPr>
            <a:spLocks noChangeShapeType="1"/>
          </p:cNvSpPr>
          <p:nvPr/>
        </p:nvSpPr>
        <p:spPr bwMode="auto">
          <a:xfrm flipV="1">
            <a:off x="4267200" y="4191000"/>
            <a:ext cx="2133600" cy="914400"/>
          </a:xfrm>
          <a:prstGeom prst="line">
            <a:avLst/>
          </a:prstGeom>
          <a:noFill/>
          <a:ln w="31750">
            <a:solidFill>
              <a:schemeClr val="hlink"/>
            </a:solidFill>
            <a:miter lim="800000"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6687" name="Rectangle 15"/>
          <p:cNvSpPr>
            <a:spLocks noChangeArrowheads="1"/>
          </p:cNvSpPr>
          <p:nvPr/>
        </p:nvSpPr>
        <p:spPr bwMode="auto">
          <a:xfrm>
            <a:off x="1066800" y="304800"/>
            <a:ext cx="7924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 anchor="b"/>
          <a:lstStyle/>
          <a:p>
            <a:pPr algn="ctr"/>
            <a:r>
              <a:rPr lang="en-US" sz="4100">
                <a:solidFill>
                  <a:schemeClr val="tx2"/>
                </a:solidFill>
                <a:latin typeface="Tahoma" pitchFamily="34" charset="0"/>
              </a:rPr>
              <a:t>Histograms in Excel</a:t>
            </a:r>
            <a:endParaRPr lang="en-US" sz="18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56688" name="Text Box 16"/>
          <p:cNvSpPr txBox="1">
            <a:spLocks noChangeArrowheads="1"/>
          </p:cNvSpPr>
          <p:nvPr/>
        </p:nvSpPr>
        <p:spPr bwMode="auto">
          <a:xfrm>
            <a:off x="7543800" y="12033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000099"/>
                </a:solidFill>
                <a:latin typeface="Tahoma" pitchFamily="34" charset="0"/>
              </a:rPr>
              <a:t>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8C805F50-D437-4F81-9D4F-FD57D0190419}" type="slidenum">
              <a:rPr lang="en-US"/>
              <a:pPr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457200"/>
            <a:ext cx="6553200" cy="762000"/>
          </a:xfrm>
        </p:spPr>
        <p:txBody>
          <a:bodyPr/>
          <a:lstStyle/>
          <a:p>
            <a:pPr defTabSz="914400"/>
            <a:r>
              <a:rPr lang="en-US"/>
              <a:t>Stem and Leaf Diagram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97088"/>
            <a:ext cx="7772400" cy="3465512"/>
          </a:xfrm>
        </p:spPr>
        <p:txBody>
          <a:bodyPr/>
          <a:lstStyle/>
          <a:p>
            <a:pPr marL="342900" indent="-342900" defTabSz="914400"/>
            <a:r>
              <a:rPr lang="en-US"/>
              <a:t>A simple way to see distribution details in a data set</a:t>
            </a:r>
          </a:p>
          <a:p>
            <a:pPr marL="342900" indent="-342900" defTabSz="914400">
              <a:buFont typeface="Wingdings" pitchFamily="2" charset="2"/>
              <a:buNone/>
            </a:pPr>
            <a:endParaRPr lang="en-US"/>
          </a:p>
          <a:p>
            <a:pPr marL="742950" lvl="1" indent="-285750" defTabSz="914400">
              <a:lnSpc>
                <a:spcPct val="120000"/>
              </a:lnSpc>
              <a:buFont typeface="Wingdings" pitchFamily="2" charset="2"/>
              <a:buNone/>
            </a:pPr>
            <a:r>
              <a:rPr lang="en-US" sz="2800"/>
              <a:t>METHOD: Separate the sorted data series</a:t>
            </a:r>
            <a:br>
              <a:rPr lang="en-US" sz="2800"/>
            </a:br>
            <a:r>
              <a:rPr lang="en-US" sz="2800"/>
              <a:t>                into leading digits (the </a:t>
            </a:r>
            <a:r>
              <a:rPr lang="en-US" sz="2800" b="1">
                <a:solidFill>
                  <a:schemeClr val="folHlink"/>
                </a:solidFill>
              </a:rPr>
              <a:t>stem</a:t>
            </a:r>
            <a:r>
              <a:rPr lang="en-US" sz="2800"/>
              <a:t>) and</a:t>
            </a:r>
            <a:br>
              <a:rPr lang="en-US" sz="2800"/>
            </a:br>
            <a:r>
              <a:rPr lang="en-US" sz="2800"/>
              <a:t>                the trailing digits (the</a:t>
            </a:r>
            <a:r>
              <a:rPr lang="en-US" sz="2800">
                <a:solidFill>
                  <a:schemeClr val="hlink"/>
                </a:solidFill>
              </a:rPr>
              <a:t> </a:t>
            </a:r>
            <a:r>
              <a:rPr lang="en-US" sz="2800" b="1">
                <a:solidFill>
                  <a:schemeClr val="folHlink"/>
                </a:solidFill>
              </a:rPr>
              <a:t>leaves</a:t>
            </a:r>
            <a:r>
              <a:rPr lang="en-US" sz="2800"/>
              <a:t>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79F40743-1C2E-4935-A467-03C2C75B6608}" type="slidenum">
              <a:rPr lang="en-US"/>
              <a:pPr/>
              <a:t>48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58792" name="Rectangle 72"/>
          <p:cNvSpPr>
            <a:spLocks noChangeArrowheads="1"/>
          </p:cNvSpPr>
          <p:nvPr/>
        </p:nvSpPr>
        <p:spPr bwMode="auto">
          <a:xfrm>
            <a:off x="4876800" y="3352800"/>
            <a:ext cx="1600200" cy="2286000"/>
          </a:xfrm>
          <a:prstGeom prst="rect">
            <a:avLst/>
          </a:prstGeom>
          <a:solidFill>
            <a:srgbClr val="FFFFD5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381000"/>
            <a:ext cx="4203700" cy="762000"/>
          </a:xfrm>
        </p:spPr>
        <p:txBody>
          <a:bodyPr/>
          <a:lstStyle/>
          <a:p>
            <a:pPr defTabSz="914400"/>
            <a:r>
              <a:rPr lang="en-US"/>
              <a:t>Example:	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667000"/>
            <a:ext cx="7696200" cy="609600"/>
          </a:xfrm>
        </p:spPr>
        <p:txBody>
          <a:bodyPr/>
          <a:lstStyle/>
          <a:p>
            <a:pPr marL="342900" indent="-342900" defTabSz="914400"/>
            <a:r>
              <a:rPr lang="en-US"/>
              <a:t>Here, use the 10’s digit for the stem unit:</a:t>
            </a:r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203200" y="1520825"/>
            <a:ext cx="848995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solidFill>
                  <a:schemeClr val="bg2"/>
                </a:solidFill>
              </a:rPr>
              <a:t>Data in ordered array:</a:t>
            </a:r>
          </a:p>
          <a:p>
            <a:pPr algn="ctr" eaLnBrk="0" hangingPunct="0">
              <a:spcBef>
                <a:spcPct val="15000"/>
              </a:spcBef>
            </a:pPr>
            <a:r>
              <a:rPr lang="en-US" sz="2000" b="1">
                <a:solidFill>
                  <a:srgbClr val="FF3300"/>
                </a:solidFill>
              </a:rPr>
              <a:t>12, 13, 17, 21, 24, 24, 26, 27, 27, 30, 32, 35, 37, 38, 41, 43, 44, 46, 53, 58</a:t>
            </a:r>
          </a:p>
        </p:txBody>
      </p:sp>
      <p:sp>
        <p:nvSpPr>
          <p:cNvPr id="158752" name="Rectangle 32"/>
          <p:cNvSpPr>
            <a:spLocks noChangeArrowheads="1"/>
          </p:cNvSpPr>
          <p:nvPr/>
        </p:nvSpPr>
        <p:spPr bwMode="auto">
          <a:xfrm>
            <a:off x="1371600" y="3810000"/>
            <a:ext cx="3505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800"/>
              <a:t>12 is shown as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sz="2300"/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800"/>
              <a:t>35 is shown as</a:t>
            </a:r>
          </a:p>
        </p:txBody>
      </p:sp>
      <p:sp>
        <p:nvSpPr>
          <p:cNvPr id="158776" name="Line 56"/>
          <p:cNvSpPr>
            <a:spLocks noChangeShapeType="1"/>
          </p:cNvSpPr>
          <p:nvPr/>
        </p:nvSpPr>
        <p:spPr bwMode="auto">
          <a:xfrm>
            <a:off x="4876800" y="3886200"/>
            <a:ext cx="16002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8778" name="Line 58"/>
          <p:cNvSpPr>
            <a:spLocks noChangeShapeType="1"/>
          </p:cNvSpPr>
          <p:nvPr/>
        </p:nvSpPr>
        <p:spPr bwMode="auto">
          <a:xfrm>
            <a:off x="4267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8779" name="Line 59"/>
          <p:cNvSpPr>
            <a:spLocks noChangeShapeType="1"/>
          </p:cNvSpPr>
          <p:nvPr/>
        </p:nvSpPr>
        <p:spPr bwMode="auto">
          <a:xfrm>
            <a:off x="4267200" y="5105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8780" name="Oval 60"/>
          <p:cNvSpPr>
            <a:spLocks noChangeArrowheads="1"/>
          </p:cNvSpPr>
          <p:nvPr/>
        </p:nvSpPr>
        <p:spPr bwMode="auto">
          <a:xfrm>
            <a:off x="152400" y="1981200"/>
            <a:ext cx="533400" cy="533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8781" name="Oval 61"/>
          <p:cNvSpPr>
            <a:spLocks noChangeArrowheads="1"/>
          </p:cNvSpPr>
          <p:nvPr/>
        </p:nvSpPr>
        <p:spPr bwMode="auto">
          <a:xfrm>
            <a:off x="4800600" y="1981200"/>
            <a:ext cx="533400" cy="5334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8777" name="Line 57"/>
          <p:cNvSpPr>
            <a:spLocks noChangeShapeType="1"/>
          </p:cNvSpPr>
          <p:nvPr/>
        </p:nvSpPr>
        <p:spPr bwMode="auto">
          <a:xfrm>
            <a:off x="5638800" y="3352800"/>
            <a:ext cx="0" cy="22860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8798" name="Text Box 78"/>
          <p:cNvSpPr txBox="1">
            <a:spLocks noChangeArrowheads="1"/>
          </p:cNvSpPr>
          <p:nvPr/>
        </p:nvSpPr>
        <p:spPr bwMode="auto">
          <a:xfrm>
            <a:off x="4876800" y="3429000"/>
            <a:ext cx="152400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sz="2000"/>
              <a:t>Stem   Leaf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sz="2000"/>
              <a:t>   1        2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endParaRPr lang="en-US" sz="2000"/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sz="2000"/>
              <a:t>   3        5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53ED5E67-085A-4172-9DF0-F751A335C116}" type="slidenum">
              <a:rPr lang="en-US"/>
              <a:pPr/>
              <a:t>49</a:t>
            </a:fld>
            <a:endParaRPr lang="en-US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381000"/>
            <a:ext cx="4203700" cy="762000"/>
          </a:xfrm>
        </p:spPr>
        <p:txBody>
          <a:bodyPr/>
          <a:lstStyle/>
          <a:p>
            <a:pPr defTabSz="914400"/>
            <a:r>
              <a:rPr lang="en-US"/>
              <a:t>Example:	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2667000"/>
            <a:ext cx="6781800" cy="609600"/>
          </a:xfrm>
        </p:spPr>
        <p:txBody>
          <a:bodyPr/>
          <a:lstStyle/>
          <a:p>
            <a:pPr marL="342900" indent="-342900" defTabSz="914400"/>
            <a:r>
              <a:rPr lang="en-US"/>
              <a:t>Completed Stem-and-leaf diagram:</a:t>
            </a: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203200" y="1520825"/>
            <a:ext cx="848995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solidFill>
                  <a:schemeClr val="bg2"/>
                </a:solidFill>
              </a:rPr>
              <a:t>Data in ordered array:</a:t>
            </a:r>
          </a:p>
          <a:p>
            <a:pPr algn="ctr" eaLnBrk="0" hangingPunct="0">
              <a:spcBef>
                <a:spcPct val="15000"/>
              </a:spcBef>
            </a:pPr>
            <a:r>
              <a:rPr lang="en-US" sz="2000" b="1">
                <a:solidFill>
                  <a:srgbClr val="FF3300"/>
                </a:solidFill>
              </a:rPr>
              <a:t>12, 13, 17, 21, 24, 24, 26, 27, 27, 30, 32, 35, 37, 38, 41, 43, 44, 46, 53, 58</a:t>
            </a:r>
          </a:p>
        </p:txBody>
      </p:sp>
      <p:graphicFrame>
        <p:nvGraphicFramePr>
          <p:cNvPr id="132229" name="Group 133"/>
          <p:cNvGraphicFramePr>
            <a:graphicFrameLocks noGrp="1"/>
          </p:cNvGraphicFramePr>
          <p:nvPr/>
        </p:nvGraphicFramePr>
        <p:xfrm>
          <a:off x="2971800" y="3352800"/>
          <a:ext cx="3124200" cy="2819401"/>
        </p:xfrm>
        <a:graphic>
          <a:graphicData uri="http://schemas.openxmlformats.org/drawingml/2006/table">
            <a:tbl>
              <a:tblPr/>
              <a:tblGrid>
                <a:gridCol w="914400"/>
                <a:gridCol w="2209800"/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Stem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Leaves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2  3  7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1  4  4  6  7  8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0  2  5  7  8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1  3  4  6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3  8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CC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32154" name="Line 58"/>
          <p:cNvSpPr>
            <a:spLocks noChangeShapeType="1"/>
          </p:cNvSpPr>
          <p:nvPr/>
        </p:nvSpPr>
        <p:spPr bwMode="auto">
          <a:xfrm>
            <a:off x="2971800" y="3733800"/>
            <a:ext cx="21336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32155" name="Line 59"/>
          <p:cNvSpPr>
            <a:spLocks noChangeShapeType="1"/>
          </p:cNvSpPr>
          <p:nvPr/>
        </p:nvSpPr>
        <p:spPr bwMode="auto">
          <a:xfrm>
            <a:off x="3810000" y="3429000"/>
            <a:ext cx="0" cy="27432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  <p:pic>
        <p:nvPicPr>
          <p:cNvPr id="182274" name="Picture 2" descr="http://marmaristatiltur.com/wp-content/uploads/2012/01/icme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4" y="671512"/>
            <a:ext cx="8896646" cy="52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289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A567A2B2-624F-4DD5-BF9D-DA7DA511B960}" type="slidenum">
              <a:rPr lang="en-US"/>
              <a:pPr/>
              <a:t>50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36224" name="Rectangle 32"/>
          <p:cNvSpPr>
            <a:spLocks noChangeArrowheads="1"/>
          </p:cNvSpPr>
          <p:nvPr/>
        </p:nvSpPr>
        <p:spPr bwMode="auto">
          <a:xfrm>
            <a:off x="4800600" y="3048000"/>
            <a:ext cx="1752600" cy="220980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09600"/>
          </a:xfrm>
        </p:spPr>
        <p:txBody>
          <a:bodyPr/>
          <a:lstStyle/>
          <a:p>
            <a:pPr defTabSz="914400"/>
            <a:r>
              <a:rPr lang="en-US" sz="3700"/>
              <a:t>Using other stem units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086600" cy="4114800"/>
          </a:xfrm>
        </p:spPr>
        <p:txBody>
          <a:bodyPr/>
          <a:lstStyle/>
          <a:p>
            <a:pPr marL="342900" indent="-342900" defTabSz="914400"/>
            <a:r>
              <a:rPr lang="en-US"/>
              <a:t>Using the 100’s digit as the stem:</a:t>
            </a:r>
          </a:p>
          <a:p>
            <a:pPr marL="742950" lvl="1" indent="-285750" defTabSz="914400">
              <a:lnSpc>
                <a:spcPct val="150000"/>
              </a:lnSpc>
            </a:pPr>
            <a:r>
              <a:rPr lang="en-US"/>
              <a:t>Round off the 10’s digit to form the leaves</a:t>
            </a:r>
          </a:p>
          <a:p>
            <a:pPr marL="342900" indent="-342900" defTabSz="914400">
              <a:lnSpc>
                <a:spcPct val="140000"/>
              </a:lnSpc>
              <a:buFont typeface="Wingdings" pitchFamily="2" charset="2"/>
              <a:buNone/>
            </a:pPr>
            <a:endParaRPr lang="en-US"/>
          </a:p>
          <a:p>
            <a:pPr marL="1143000" lvl="2" indent="-228600" defTabSz="914400">
              <a:lnSpc>
                <a:spcPct val="110000"/>
              </a:lnSpc>
            </a:pPr>
            <a:r>
              <a:rPr lang="en-US" sz="2200"/>
              <a:t>613 would become             6      1</a:t>
            </a:r>
          </a:p>
          <a:p>
            <a:pPr marL="1143000" lvl="2" indent="-228600" defTabSz="914400"/>
            <a:r>
              <a:rPr lang="en-US" sz="2200"/>
              <a:t>776 would become             7      8</a:t>
            </a:r>
          </a:p>
          <a:p>
            <a:pPr marL="1143000" lvl="2" indent="-228600" defTabSz="914400"/>
            <a:r>
              <a:rPr lang="en-US" sz="2200"/>
              <a:t>  . . .</a:t>
            </a:r>
          </a:p>
          <a:p>
            <a:pPr marL="1143000" lvl="2" indent="-228600" defTabSz="914400"/>
            <a:r>
              <a:rPr lang="en-US" sz="2200"/>
              <a:t>1224 becomes                  12      2</a:t>
            </a:r>
            <a:r>
              <a:rPr lang="en-US" sz="2200" b="1"/>
              <a:t>   </a:t>
            </a:r>
          </a:p>
          <a:p>
            <a:pPr marL="342900" indent="-342900" defTabSz="914400">
              <a:lnSpc>
                <a:spcPct val="150000"/>
              </a:lnSpc>
              <a:buFont typeface="Wingdings" pitchFamily="2" charset="2"/>
              <a:buNone/>
            </a:pPr>
            <a:endParaRPr lang="en-US" sz="2400"/>
          </a:p>
        </p:txBody>
      </p:sp>
      <p:sp>
        <p:nvSpPr>
          <p:cNvPr id="136210" name="Line 18"/>
          <p:cNvSpPr>
            <a:spLocks noChangeShapeType="1"/>
          </p:cNvSpPr>
          <p:nvPr/>
        </p:nvSpPr>
        <p:spPr bwMode="auto">
          <a:xfrm>
            <a:off x="4800600" y="350520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36211" name="Line 19"/>
          <p:cNvSpPr>
            <a:spLocks noChangeShapeType="1"/>
          </p:cNvSpPr>
          <p:nvPr/>
        </p:nvSpPr>
        <p:spPr bwMode="auto">
          <a:xfrm>
            <a:off x="5715000" y="3048000"/>
            <a:ext cx="0" cy="22098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36213" name="Line 21"/>
          <p:cNvSpPr>
            <a:spLocks noChangeShapeType="1"/>
          </p:cNvSpPr>
          <p:nvPr/>
        </p:nvSpPr>
        <p:spPr bwMode="auto">
          <a:xfrm>
            <a:off x="4343400" y="3810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36220" name="Line 28"/>
          <p:cNvSpPr>
            <a:spLocks noChangeShapeType="1"/>
          </p:cNvSpPr>
          <p:nvPr/>
        </p:nvSpPr>
        <p:spPr bwMode="auto">
          <a:xfrm>
            <a:off x="4343400" y="4191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36223" name="Line 31"/>
          <p:cNvSpPr>
            <a:spLocks noChangeShapeType="1"/>
          </p:cNvSpPr>
          <p:nvPr/>
        </p:nvSpPr>
        <p:spPr bwMode="auto">
          <a:xfrm>
            <a:off x="434340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36238" name="Text Box 46"/>
          <p:cNvSpPr txBox="1">
            <a:spLocks noChangeArrowheads="1"/>
          </p:cNvSpPr>
          <p:nvPr/>
        </p:nvSpPr>
        <p:spPr bwMode="auto">
          <a:xfrm>
            <a:off x="4876800" y="3124200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Stem    Leaf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822C6AB3-8DD4-4FF6-AA45-8991CCE98039}" type="slidenum">
              <a:rPr lang="en-US"/>
              <a:pPr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457200"/>
            <a:ext cx="7010400" cy="609600"/>
          </a:xfrm>
        </p:spPr>
        <p:txBody>
          <a:bodyPr/>
          <a:lstStyle/>
          <a:p>
            <a:pPr defTabSz="914400">
              <a:lnSpc>
                <a:spcPct val="80000"/>
              </a:lnSpc>
            </a:pPr>
            <a:r>
              <a:rPr lang="en-US">
                <a:latin typeface="Arial" pitchFamily="34" charset="0"/>
              </a:rPr>
              <a:t>Chapter Summary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76400"/>
            <a:ext cx="7772400" cy="4343400"/>
          </a:xfrm>
        </p:spPr>
        <p:txBody>
          <a:bodyPr/>
          <a:lstStyle/>
          <a:p>
            <a:pPr marL="342900" indent="-342900" defTabSz="914400">
              <a:lnSpc>
                <a:spcPct val="90000"/>
              </a:lnSpc>
            </a:pPr>
            <a:r>
              <a:rPr lang="en-US" sz="2700" dirty="0"/>
              <a:t>Data in raw form are usually not easy to use for decision making -- Some type of organization is needed:</a:t>
            </a:r>
          </a:p>
          <a:p>
            <a:pPr marL="1143000" lvl="2" indent="-228600" defTabSz="914400"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olidFill>
                  <a:srgbClr val="FF6600"/>
                </a:solidFill>
                <a:sym typeface="Symbol" pitchFamily="18" charset="2"/>
              </a:rPr>
              <a:t>		</a:t>
            </a:r>
            <a:r>
              <a:rPr lang="en-US" sz="1700" dirty="0">
                <a:solidFill>
                  <a:schemeClr val="accent1"/>
                </a:solidFill>
                <a:sym typeface="Symbol" pitchFamily="18" charset="2"/>
              </a:rPr>
              <a:t>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/>
              <a:t>Table	</a:t>
            </a:r>
            <a:r>
              <a:rPr lang="en-US" sz="1700" dirty="0">
                <a:solidFill>
                  <a:schemeClr val="accent1"/>
                </a:solidFill>
                <a:sym typeface="Symbol" pitchFamily="18" charset="2"/>
              </a:rPr>
              <a:t>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/>
              <a:t>Graph</a:t>
            </a:r>
          </a:p>
          <a:p>
            <a:pPr marL="342900" indent="-342900" defTabSz="914400">
              <a:lnSpc>
                <a:spcPct val="130000"/>
              </a:lnSpc>
            </a:pPr>
            <a:r>
              <a:rPr lang="en-US" sz="2700" dirty="0"/>
              <a:t>Techniques reviewed in this chapter:</a:t>
            </a:r>
          </a:p>
          <a:p>
            <a:pPr marL="742950" lvl="1" indent="-285750" defTabSz="914400">
              <a:lnSpc>
                <a:spcPct val="90000"/>
              </a:lnSpc>
            </a:pPr>
            <a:r>
              <a:rPr lang="en-US" sz="2700" dirty="0"/>
              <a:t>Frequency Distributions and Histograms</a:t>
            </a:r>
          </a:p>
          <a:p>
            <a:pPr marL="742950" lvl="1" indent="-285750" defTabSz="914400">
              <a:lnSpc>
                <a:spcPct val="90000"/>
              </a:lnSpc>
            </a:pPr>
            <a:r>
              <a:rPr lang="en-US" sz="2700" dirty="0"/>
              <a:t>Bar Charts and Pie Charts</a:t>
            </a:r>
          </a:p>
          <a:p>
            <a:pPr marL="742950" lvl="1" indent="-285750" defTabSz="914400">
              <a:lnSpc>
                <a:spcPct val="90000"/>
              </a:lnSpc>
            </a:pPr>
            <a:r>
              <a:rPr lang="en-US" sz="2700" dirty="0"/>
              <a:t>Stem and Leaf Diagrams</a:t>
            </a:r>
          </a:p>
          <a:p>
            <a:pPr marL="742950" lvl="1" indent="-285750" defTabSz="914400">
              <a:lnSpc>
                <a:spcPct val="90000"/>
              </a:lnSpc>
            </a:pPr>
            <a:r>
              <a:rPr lang="en-US" sz="2700" dirty="0"/>
              <a:t>Line Charts and Scatter Diagrams</a:t>
            </a:r>
          </a:p>
          <a:p>
            <a:pPr marL="742950" lvl="1" indent="-285750" defTabSz="914400">
              <a:lnSpc>
                <a:spcPct val="90000"/>
              </a:lnSpc>
            </a:pPr>
            <a:endParaRPr lang="en-US" sz="2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  <p:pic>
        <p:nvPicPr>
          <p:cNvPr id="183298" name="Picture 2" descr="C:\Users\TOSHIBA\Dropbox\mywebpage\main\english\courses\introductionStatistics\w2\DSCF02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0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  <p:pic>
        <p:nvPicPr>
          <p:cNvPr id="184322" name="Picture 2" descr="C:\Users\TOSHIBA\Dropbox\mywebpage\main\english\courses\introductionStatistics\w2\DSCF02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8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THINK ABOUT THIS SURVEY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WHAT IS WRONG WITH IT?</a:t>
            </a:r>
          </a:p>
          <a:p>
            <a:r>
              <a:rPr lang="tr-TR" dirty="0" smtClean="0"/>
              <a:t>HOW CAN WE TRUST THE RESULTS?</a:t>
            </a:r>
          </a:p>
          <a:p>
            <a:pPr lvl="1"/>
            <a:r>
              <a:rPr lang="tr-TR" dirty="0" smtClean="0"/>
              <a:t>etc.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Chap 2-</a:t>
            </a:r>
            <a:fld id="{165EFD5F-3EBE-46AB-AAA7-AE9D1D9D36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Course In Business Statistics, 4th © 2006 Prentice-Hall,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0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Chap 2-</a:t>
            </a:r>
            <a:fld id="{DAFB910F-9361-4AEF-A403-B2FF7261F90D}" type="slidenum">
              <a:rPr lang="en-US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Course In Business Statistics, 4th © 2006 Prentice-Hall, Inc.</a:t>
            </a: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Chapter Goals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305800" cy="4532313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b="1"/>
              <a:t>After completing this chapter, you should be able to:</a:t>
            </a:r>
            <a:r>
              <a:rPr lang="en-US"/>
              <a:t> </a:t>
            </a:r>
          </a:p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/>
              <a:t>Construct a frequency distribution both manually and with a computer</a:t>
            </a:r>
          </a:p>
          <a:p>
            <a:pPr>
              <a:lnSpc>
                <a:spcPct val="105000"/>
              </a:lnSpc>
              <a:spcBef>
                <a:spcPct val="40000"/>
              </a:spcBef>
            </a:pPr>
            <a:r>
              <a:rPr lang="en-US"/>
              <a:t>Construct and interpret a histogram</a:t>
            </a:r>
          </a:p>
          <a:p>
            <a:pPr>
              <a:lnSpc>
                <a:spcPct val="105000"/>
              </a:lnSpc>
              <a:spcBef>
                <a:spcPct val="40000"/>
              </a:spcBef>
            </a:pPr>
            <a:r>
              <a:rPr lang="en-US"/>
              <a:t>Create and interpret bar charts, pie charts, and stem-and-leaf diagrams</a:t>
            </a:r>
          </a:p>
          <a:p>
            <a:pPr>
              <a:lnSpc>
                <a:spcPct val="105000"/>
              </a:lnSpc>
              <a:spcBef>
                <a:spcPct val="40000"/>
              </a:spcBef>
            </a:pPr>
            <a:r>
              <a:rPr lang="en-US"/>
              <a:t>Present and interpret data in line charts and scatter diagrams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nHall1">
  <a:themeElements>
    <a:clrScheme name="PrenHall1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PrenHall1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renHall1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1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1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Designs\PrenHall1.pot</Template>
  <TotalTime>1353</TotalTime>
  <Pages>20</Pages>
  <Words>2270</Words>
  <Application>Microsoft Office PowerPoint</Application>
  <PresentationFormat>On-screen Show (4:3)</PresentationFormat>
  <Paragraphs>510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Wingdings</vt:lpstr>
      <vt:lpstr>Symbol</vt:lpstr>
      <vt:lpstr>Tahoma</vt:lpstr>
      <vt:lpstr>Times New Roman</vt:lpstr>
      <vt:lpstr>PrenHall1</vt:lpstr>
      <vt:lpstr>Equation</vt:lpstr>
      <vt:lpstr>Worksheet</vt:lpstr>
      <vt:lpstr>Chart</vt:lpstr>
      <vt:lpstr>Drawing</vt:lpstr>
      <vt:lpstr>Chapter 2 Graphs, Charts, and Tables – Describing Your Data</vt:lpstr>
      <vt:lpstr>A Newspaper Article: A local one</vt:lpstr>
      <vt:lpstr>A Newspaper Article: A local one</vt:lpstr>
      <vt:lpstr>A Newspaper Article: A local one</vt:lpstr>
      <vt:lpstr>PowerPoint Presentation</vt:lpstr>
      <vt:lpstr>PowerPoint Presentation</vt:lpstr>
      <vt:lpstr>PowerPoint Presentation</vt:lpstr>
      <vt:lpstr>THINK ABOUT THIS SURVEY</vt:lpstr>
      <vt:lpstr>Chapter Goals</vt:lpstr>
      <vt:lpstr>A Reminder: Data Types</vt:lpstr>
      <vt:lpstr>PowerPoint Presentation</vt:lpstr>
      <vt:lpstr>Without Any Attempt: Raw Data</vt:lpstr>
      <vt:lpstr>Now it is Time to Organise Your Data</vt:lpstr>
      <vt:lpstr>TABLES</vt:lpstr>
      <vt:lpstr>Frequency Distributions</vt:lpstr>
      <vt:lpstr>Why Use Frequency Distributions?</vt:lpstr>
      <vt:lpstr>The Basic Rules for Freq. Tables</vt:lpstr>
      <vt:lpstr>Frequency Distribution:  Discrete Data</vt:lpstr>
      <vt:lpstr>Relative Frequency</vt:lpstr>
      <vt:lpstr>Frequency Distribution:  Continuous Data</vt:lpstr>
      <vt:lpstr>Grouping Data by Classes</vt:lpstr>
      <vt:lpstr>Frequency Distribution Example</vt:lpstr>
      <vt:lpstr>GRAPHS</vt:lpstr>
      <vt:lpstr>Graphing Categorical Data</vt:lpstr>
      <vt:lpstr>Bar and Pie Charts</vt:lpstr>
      <vt:lpstr>Pie Chart Example</vt:lpstr>
      <vt:lpstr>Bar Chart Example</vt:lpstr>
      <vt:lpstr>Pareto Diagram Example</vt:lpstr>
      <vt:lpstr>Bar Chart Example</vt:lpstr>
      <vt:lpstr>Tabulating and Graphing  Multivariate Categorical Data</vt:lpstr>
      <vt:lpstr>Tabulating and Graphing  Multivariate Categorical Data</vt:lpstr>
      <vt:lpstr>Side-by-Side Chart Example</vt:lpstr>
      <vt:lpstr>PowerPoint Presentation</vt:lpstr>
      <vt:lpstr>Line Chart Example</vt:lpstr>
      <vt:lpstr>Scatter Diagram Example</vt:lpstr>
      <vt:lpstr>Types of Relationships</vt:lpstr>
      <vt:lpstr>Types of Relationships</vt:lpstr>
      <vt:lpstr>Types of Relationships</vt:lpstr>
      <vt:lpstr>Histograms</vt:lpstr>
      <vt:lpstr>Histogram Example</vt:lpstr>
      <vt:lpstr>Questions for Grouping Data  into Classes</vt:lpstr>
      <vt:lpstr>How Many Class Intervals?</vt:lpstr>
      <vt:lpstr>General Guidelines</vt:lpstr>
      <vt:lpstr>Class Width</vt:lpstr>
      <vt:lpstr>Histograms in Excel</vt:lpstr>
      <vt:lpstr>PowerPoint Presentation</vt:lpstr>
      <vt:lpstr>Stem and Leaf Diagram</vt:lpstr>
      <vt:lpstr>Example: </vt:lpstr>
      <vt:lpstr>Example: </vt:lpstr>
      <vt:lpstr>Using other stem units</vt:lpstr>
      <vt:lpstr>Chapter Summary</vt:lpstr>
    </vt:vector>
  </TitlesOfParts>
  <Company>University of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Statistics: A Decision-Making Approach, 6th edition</dc:title>
  <dc:subject>Chapter 2</dc:subject>
  <dc:creator>Dirk Yandell</dc:creator>
  <cp:lastModifiedBy>SamsungXP</cp:lastModifiedBy>
  <cp:revision>71</cp:revision>
  <cp:lastPrinted>1998-11-22T23:37:53Z</cp:lastPrinted>
  <dcterms:created xsi:type="dcterms:W3CDTF">2001-01-13T00:04:22Z</dcterms:created>
  <dcterms:modified xsi:type="dcterms:W3CDTF">2012-10-02T16:10:05Z</dcterms:modified>
</cp:coreProperties>
</file>